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60" r:id="rId2"/>
    <p:sldId id="326" r:id="rId3"/>
    <p:sldId id="347" r:id="rId4"/>
    <p:sldId id="340" r:id="rId5"/>
    <p:sldId id="328" r:id="rId6"/>
    <p:sldId id="345" r:id="rId7"/>
    <p:sldId id="329" r:id="rId8"/>
    <p:sldId id="331" r:id="rId9"/>
    <p:sldId id="330" r:id="rId10"/>
    <p:sldId id="343" r:id="rId11"/>
    <p:sldId id="344" r:id="rId12"/>
    <p:sldId id="333" r:id="rId13"/>
    <p:sldId id="334" r:id="rId14"/>
    <p:sldId id="337" r:id="rId15"/>
    <p:sldId id="315" r:id="rId16"/>
    <p:sldId id="348" r:id="rId17"/>
    <p:sldId id="316" r:id="rId18"/>
    <p:sldId id="317" r:id="rId19"/>
    <p:sldId id="318" r:id="rId20"/>
    <p:sldId id="319" r:id="rId21"/>
    <p:sldId id="320" r:id="rId22"/>
    <p:sldId id="338" r:id="rId23"/>
    <p:sldId id="339"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CCCCFF"/>
    <a:srgbClr val="FF99CC"/>
    <a:srgbClr val="002666"/>
    <a:srgbClr val="E13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70296" autoAdjust="0"/>
  </p:normalViewPr>
  <p:slideViewPr>
    <p:cSldViewPr>
      <p:cViewPr varScale="1">
        <p:scale>
          <a:sx n="82" d="100"/>
          <a:sy n="82" d="100"/>
        </p:scale>
        <p:origin x="-181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99373-AFD3-4534-B9FF-9A700688F31D}"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72279031-5A0E-4625-A883-9215C11B00EF}">
      <dgm:prSet phldrT="[Text]"/>
      <dgm:spPr>
        <a:solidFill>
          <a:srgbClr val="00B050"/>
        </a:solidFill>
      </dgm:spPr>
      <dgm:t>
        <a:bodyPr/>
        <a:lstStyle/>
        <a:p>
          <a:r>
            <a:rPr lang="en-US" dirty="0" smtClean="0"/>
            <a:t>1. Recognize potential risks to subjects</a:t>
          </a:r>
          <a:endParaRPr lang="en-US" dirty="0"/>
        </a:p>
      </dgm:t>
    </dgm:pt>
    <dgm:pt modelId="{F0A50325-CA30-4144-BD49-C7B47F8A12B0}" type="parTrans" cxnId="{5B6FC3B1-3404-4226-AEEB-AEB22506CCEB}">
      <dgm:prSet/>
      <dgm:spPr/>
      <dgm:t>
        <a:bodyPr/>
        <a:lstStyle/>
        <a:p>
          <a:endParaRPr lang="en-US"/>
        </a:p>
      </dgm:t>
    </dgm:pt>
    <dgm:pt modelId="{8E37C876-4970-42C5-92C1-0CA16D9C3A86}" type="sibTrans" cxnId="{5B6FC3B1-3404-4226-AEEB-AEB22506CCEB}">
      <dgm:prSet/>
      <dgm:spPr/>
      <dgm:t>
        <a:bodyPr/>
        <a:lstStyle/>
        <a:p>
          <a:endParaRPr lang="en-US"/>
        </a:p>
      </dgm:t>
    </dgm:pt>
    <dgm:pt modelId="{A7D8F5F0-16BA-491B-9861-603D436C0366}">
      <dgm:prSet phldrT="[Text]"/>
      <dgm:spPr>
        <a:solidFill>
          <a:srgbClr val="00B0F0"/>
        </a:solidFill>
      </dgm:spPr>
      <dgm:t>
        <a:bodyPr/>
        <a:lstStyle/>
        <a:p>
          <a:r>
            <a:rPr lang="en-US" dirty="0" smtClean="0"/>
            <a:t>2. Analyze the level of risk</a:t>
          </a:r>
          <a:endParaRPr lang="en-US" dirty="0"/>
        </a:p>
      </dgm:t>
    </dgm:pt>
    <dgm:pt modelId="{664E7CCA-D843-4045-A026-C49B55FA709F}" type="parTrans" cxnId="{AA98BA27-AC49-45DB-AC3E-103DB7299FD7}">
      <dgm:prSet/>
      <dgm:spPr/>
      <dgm:t>
        <a:bodyPr/>
        <a:lstStyle/>
        <a:p>
          <a:endParaRPr lang="en-US"/>
        </a:p>
      </dgm:t>
    </dgm:pt>
    <dgm:pt modelId="{6D3C558E-B3F6-48BD-9B08-4E158A1439FC}" type="sibTrans" cxnId="{AA98BA27-AC49-45DB-AC3E-103DB7299FD7}">
      <dgm:prSet/>
      <dgm:spPr/>
      <dgm:t>
        <a:bodyPr/>
        <a:lstStyle/>
        <a:p>
          <a:endParaRPr lang="en-US"/>
        </a:p>
      </dgm:t>
    </dgm:pt>
    <dgm:pt modelId="{3EC68130-8A9E-4141-8825-7EA5C27ABB11}">
      <dgm:prSet phldrT="[Text]"/>
      <dgm:spPr>
        <a:solidFill>
          <a:srgbClr val="0070C0"/>
        </a:solidFill>
      </dgm:spPr>
      <dgm:t>
        <a:bodyPr/>
        <a:lstStyle/>
        <a:p>
          <a:r>
            <a:rPr lang="en-US" dirty="0" smtClean="0"/>
            <a:t>3.  Attempt to minimize</a:t>
          </a:r>
          <a:endParaRPr lang="en-US" dirty="0"/>
        </a:p>
      </dgm:t>
    </dgm:pt>
    <dgm:pt modelId="{C560B911-849E-453A-896B-47EC72143DC6}" type="parTrans" cxnId="{2F4C0B3D-801A-48BF-9A22-A27942168D3B}">
      <dgm:prSet/>
      <dgm:spPr/>
      <dgm:t>
        <a:bodyPr/>
        <a:lstStyle/>
        <a:p>
          <a:endParaRPr lang="en-US"/>
        </a:p>
      </dgm:t>
    </dgm:pt>
    <dgm:pt modelId="{B4C22BDB-A89D-424C-AE7C-88E3240C658C}" type="sibTrans" cxnId="{2F4C0B3D-801A-48BF-9A22-A27942168D3B}">
      <dgm:prSet/>
      <dgm:spPr/>
      <dgm:t>
        <a:bodyPr/>
        <a:lstStyle/>
        <a:p>
          <a:endParaRPr lang="en-US"/>
        </a:p>
      </dgm:t>
    </dgm:pt>
    <dgm:pt modelId="{6095ED58-80D9-4AAC-9DB3-39E59095A3D2}" type="pres">
      <dgm:prSet presAssocID="{D3C99373-AFD3-4534-B9FF-9A700688F31D}" presName="rootnode" presStyleCnt="0">
        <dgm:presLayoutVars>
          <dgm:chMax/>
          <dgm:chPref/>
          <dgm:dir/>
          <dgm:animLvl val="lvl"/>
        </dgm:presLayoutVars>
      </dgm:prSet>
      <dgm:spPr/>
      <dgm:t>
        <a:bodyPr/>
        <a:lstStyle/>
        <a:p>
          <a:endParaRPr lang="en-US"/>
        </a:p>
      </dgm:t>
    </dgm:pt>
    <dgm:pt modelId="{62B63399-93CF-48E0-8E5B-D6D24684F015}" type="pres">
      <dgm:prSet presAssocID="{72279031-5A0E-4625-A883-9215C11B00EF}" presName="composite" presStyleCnt="0"/>
      <dgm:spPr/>
    </dgm:pt>
    <dgm:pt modelId="{BDE097BD-1C3C-4CCF-9092-95DD516C8825}" type="pres">
      <dgm:prSet presAssocID="{72279031-5A0E-4625-A883-9215C11B00EF}" presName="bentUpArrow1" presStyleLbl="alignImgPlace1" presStyleIdx="0" presStyleCnt="2"/>
      <dgm:spPr>
        <a:solidFill>
          <a:schemeClr val="accent6">
            <a:lumMod val="75000"/>
          </a:schemeClr>
        </a:solidFill>
      </dgm:spPr>
    </dgm:pt>
    <dgm:pt modelId="{3E36D208-F91F-44D2-9F3B-2439604E7CBC}" type="pres">
      <dgm:prSet presAssocID="{72279031-5A0E-4625-A883-9215C11B00EF}" presName="ParentText" presStyleLbl="node1" presStyleIdx="0" presStyleCnt="3">
        <dgm:presLayoutVars>
          <dgm:chMax val="1"/>
          <dgm:chPref val="1"/>
          <dgm:bulletEnabled val="1"/>
        </dgm:presLayoutVars>
      </dgm:prSet>
      <dgm:spPr/>
      <dgm:t>
        <a:bodyPr/>
        <a:lstStyle/>
        <a:p>
          <a:endParaRPr lang="en-US"/>
        </a:p>
      </dgm:t>
    </dgm:pt>
    <dgm:pt modelId="{6F7F1165-647D-46B5-8499-433BC4E89C66}" type="pres">
      <dgm:prSet presAssocID="{72279031-5A0E-4625-A883-9215C11B00EF}" presName="ChildText" presStyleLbl="revTx" presStyleIdx="0" presStyleCnt="2">
        <dgm:presLayoutVars>
          <dgm:chMax val="0"/>
          <dgm:chPref val="0"/>
          <dgm:bulletEnabled val="1"/>
        </dgm:presLayoutVars>
      </dgm:prSet>
      <dgm:spPr/>
      <dgm:t>
        <a:bodyPr/>
        <a:lstStyle/>
        <a:p>
          <a:endParaRPr lang="en-US"/>
        </a:p>
      </dgm:t>
    </dgm:pt>
    <dgm:pt modelId="{2D601B6F-87DD-4B23-AAC6-8FD77094454F}" type="pres">
      <dgm:prSet presAssocID="{8E37C876-4970-42C5-92C1-0CA16D9C3A86}" presName="sibTrans" presStyleCnt="0"/>
      <dgm:spPr/>
    </dgm:pt>
    <dgm:pt modelId="{0CB517FC-1440-4363-9D40-3286176583A0}" type="pres">
      <dgm:prSet presAssocID="{A7D8F5F0-16BA-491B-9861-603D436C0366}" presName="composite" presStyleCnt="0"/>
      <dgm:spPr/>
    </dgm:pt>
    <dgm:pt modelId="{376AE147-5B52-4BDE-90F3-CCB95187D87F}" type="pres">
      <dgm:prSet presAssocID="{A7D8F5F0-16BA-491B-9861-603D436C0366}" presName="bentUpArrow1" presStyleLbl="alignImgPlace1" presStyleIdx="1" presStyleCnt="2"/>
      <dgm:spPr>
        <a:solidFill>
          <a:schemeClr val="accent6">
            <a:lumMod val="75000"/>
          </a:schemeClr>
        </a:solidFill>
      </dgm:spPr>
    </dgm:pt>
    <dgm:pt modelId="{CBBCD31F-654E-4BE6-A159-4A45828F5226}" type="pres">
      <dgm:prSet presAssocID="{A7D8F5F0-16BA-491B-9861-603D436C0366}" presName="ParentText" presStyleLbl="node1" presStyleIdx="1" presStyleCnt="3">
        <dgm:presLayoutVars>
          <dgm:chMax val="1"/>
          <dgm:chPref val="1"/>
          <dgm:bulletEnabled val="1"/>
        </dgm:presLayoutVars>
      </dgm:prSet>
      <dgm:spPr/>
      <dgm:t>
        <a:bodyPr/>
        <a:lstStyle/>
        <a:p>
          <a:endParaRPr lang="en-US"/>
        </a:p>
      </dgm:t>
    </dgm:pt>
    <dgm:pt modelId="{BC472137-EF9C-4249-B078-A67AD1081338}" type="pres">
      <dgm:prSet presAssocID="{A7D8F5F0-16BA-491B-9861-603D436C0366}" presName="ChildText" presStyleLbl="revTx" presStyleIdx="1" presStyleCnt="2">
        <dgm:presLayoutVars>
          <dgm:chMax val="0"/>
          <dgm:chPref val="0"/>
          <dgm:bulletEnabled val="1"/>
        </dgm:presLayoutVars>
      </dgm:prSet>
      <dgm:spPr/>
      <dgm:t>
        <a:bodyPr/>
        <a:lstStyle/>
        <a:p>
          <a:endParaRPr lang="en-US"/>
        </a:p>
      </dgm:t>
    </dgm:pt>
    <dgm:pt modelId="{99A2F95D-4AD4-4227-8D04-AE8EA3DEA226}" type="pres">
      <dgm:prSet presAssocID="{6D3C558E-B3F6-48BD-9B08-4E158A1439FC}" presName="sibTrans" presStyleCnt="0"/>
      <dgm:spPr/>
    </dgm:pt>
    <dgm:pt modelId="{E4787629-7255-45CB-966B-0C22E14AF8AD}" type="pres">
      <dgm:prSet presAssocID="{3EC68130-8A9E-4141-8825-7EA5C27ABB11}" presName="composite" presStyleCnt="0"/>
      <dgm:spPr/>
    </dgm:pt>
    <dgm:pt modelId="{0D90E877-1F0A-43A0-9DEC-8D0C55640BDD}" type="pres">
      <dgm:prSet presAssocID="{3EC68130-8A9E-4141-8825-7EA5C27ABB11}" presName="ParentText" presStyleLbl="node1" presStyleIdx="2" presStyleCnt="3">
        <dgm:presLayoutVars>
          <dgm:chMax val="1"/>
          <dgm:chPref val="1"/>
          <dgm:bulletEnabled val="1"/>
        </dgm:presLayoutVars>
      </dgm:prSet>
      <dgm:spPr/>
      <dgm:t>
        <a:bodyPr/>
        <a:lstStyle/>
        <a:p>
          <a:endParaRPr lang="en-US"/>
        </a:p>
      </dgm:t>
    </dgm:pt>
  </dgm:ptLst>
  <dgm:cxnLst>
    <dgm:cxn modelId="{E28F6747-4ACF-477A-9573-BE699084F61E}" type="presOf" srcId="{D3C99373-AFD3-4534-B9FF-9A700688F31D}" destId="{6095ED58-80D9-4AAC-9DB3-39E59095A3D2}" srcOrd="0" destOrd="0" presId="urn:microsoft.com/office/officeart/2005/8/layout/StepDownProcess"/>
    <dgm:cxn modelId="{2F4C0B3D-801A-48BF-9A22-A27942168D3B}" srcId="{D3C99373-AFD3-4534-B9FF-9A700688F31D}" destId="{3EC68130-8A9E-4141-8825-7EA5C27ABB11}" srcOrd="2" destOrd="0" parTransId="{C560B911-849E-453A-896B-47EC72143DC6}" sibTransId="{B4C22BDB-A89D-424C-AE7C-88E3240C658C}"/>
    <dgm:cxn modelId="{5B6FC3B1-3404-4226-AEEB-AEB22506CCEB}" srcId="{D3C99373-AFD3-4534-B9FF-9A700688F31D}" destId="{72279031-5A0E-4625-A883-9215C11B00EF}" srcOrd="0" destOrd="0" parTransId="{F0A50325-CA30-4144-BD49-C7B47F8A12B0}" sibTransId="{8E37C876-4970-42C5-92C1-0CA16D9C3A86}"/>
    <dgm:cxn modelId="{AE370AE8-EC0A-43B8-B865-09ABC3E5DA84}" type="presOf" srcId="{3EC68130-8A9E-4141-8825-7EA5C27ABB11}" destId="{0D90E877-1F0A-43A0-9DEC-8D0C55640BDD}" srcOrd="0" destOrd="0" presId="urn:microsoft.com/office/officeart/2005/8/layout/StepDownProcess"/>
    <dgm:cxn modelId="{AA98BA27-AC49-45DB-AC3E-103DB7299FD7}" srcId="{D3C99373-AFD3-4534-B9FF-9A700688F31D}" destId="{A7D8F5F0-16BA-491B-9861-603D436C0366}" srcOrd="1" destOrd="0" parTransId="{664E7CCA-D843-4045-A026-C49B55FA709F}" sibTransId="{6D3C558E-B3F6-48BD-9B08-4E158A1439FC}"/>
    <dgm:cxn modelId="{7B4AA91E-9F05-4D85-8D71-CA0F2DB5FEA6}" type="presOf" srcId="{72279031-5A0E-4625-A883-9215C11B00EF}" destId="{3E36D208-F91F-44D2-9F3B-2439604E7CBC}" srcOrd="0" destOrd="0" presId="urn:microsoft.com/office/officeart/2005/8/layout/StepDownProcess"/>
    <dgm:cxn modelId="{F8AC68A9-F8D3-449E-947D-630BFB9182FD}" type="presOf" srcId="{A7D8F5F0-16BA-491B-9861-603D436C0366}" destId="{CBBCD31F-654E-4BE6-A159-4A45828F5226}" srcOrd="0" destOrd="0" presId="urn:microsoft.com/office/officeart/2005/8/layout/StepDownProcess"/>
    <dgm:cxn modelId="{DE725E03-61A7-44BA-80A5-2C0238411806}" type="presParOf" srcId="{6095ED58-80D9-4AAC-9DB3-39E59095A3D2}" destId="{62B63399-93CF-48E0-8E5B-D6D24684F015}" srcOrd="0" destOrd="0" presId="urn:microsoft.com/office/officeart/2005/8/layout/StepDownProcess"/>
    <dgm:cxn modelId="{381C8CD0-FC39-4BA3-83F3-4DD6D78C5A92}" type="presParOf" srcId="{62B63399-93CF-48E0-8E5B-D6D24684F015}" destId="{BDE097BD-1C3C-4CCF-9092-95DD516C8825}" srcOrd="0" destOrd="0" presId="urn:microsoft.com/office/officeart/2005/8/layout/StepDownProcess"/>
    <dgm:cxn modelId="{82E9AFBB-744A-449A-8980-B717730751A1}" type="presParOf" srcId="{62B63399-93CF-48E0-8E5B-D6D24684F015}" destId="{3E36D208-F91F-44D2-9F3B-2439604E7CBC}" srcOrd="1" destOrd="0" presId="urn:microsoft.com/office/officeart/2005/8/layout/StepDownProcess"/>
    <dgm:cxn modelId="{139769EB-053F-4FCA-9EA5-580F83544DC7}" type="presParOf" srcId="{62B63399-93CF-48E0-8E5B-D6D24684F015}" destId="{6F7F1165-647D-46B5-8499-433BC4E89C66}" srcOrd="2" destOrd="0" presId="urn:microsoft.com/office/officeart/2005/8/layout/StepDownProcess"/>
    <dgm:cxn modelId="{42CF3E43-9E35-444E-ABAE-CA4F541B2A97}" type="presParOf" srcId="{6095ED58-80D9-4AAC-9DB3-39E59095A3D2}" destId="{2D601B6F-87DD-4B23-AAC6-8FD77094454F}" srcOrd="1" destOrd="0" presId="urn:microsoft.com/office/officeart/2005/8/layout/StepDownProcess"/>
    <dgm:cxn modelId="{27A24A88-3D2D-47B0-8EB0-A6A56D986EAF}" type="presParOf" srcId="{6095ED58-80D9-4AAC-9DB3-39E59095A3D2}" destId="{0CB517FC-1440-4363-9D40-3286176583A0}" srcOrd="2" destOrd="0" presId="urn:microsoft.com/office/officeart/2005/8/layout/StepDownProcess"/>
    <dgm:cxn modelId="{4BE136B7-D7A1-4C81-866E-27D50B8943B8}" type="presParOf" srcId="{0CB517FC-1440-4363-9D40-3286176583A0}" destId="{376AE147-5B52-4BDE-90F3-CCB95187D87F}" srcOrd="0" destOrd="0" presId="urn:microsoft.com/office/officeart/2005/8/layout/StepDownProcess"/>
    <dgm:cxn modelId="{6A5015FC-5D46-4001-A25B-3B93B77DBDDE}" type="presParOf" srcId="{0CB517FC-1440-4363-9D40-3286176583A0}" destId="{CBBCD31F-654E-4BE6-A159-4A45828F5226}" srcOrd="1" destOrd="0" presId="urn:microsoft.com/office/officeart/2005/8/layout/StepDownProcess"/>
    <dgm:cxn modelId="{03A7F5F2-728D-467F-BF6C-84BA5756184C}" type="presParOf" srcId="{0CB517FC-1440-4363-9D40-3286176583A0}" destId="{BC472137-EF9C-4249-B078-A67AD1081338}" srcOrd="2" destOrd="0" presId="urn:microsoft.com/office/officeart/2005/8/layout/StepDownProcess"/>
    <dgm:cxn modelId="{8464C641-F770-4DC4-93DB-DBFA634483B9}" type="presParOf" srcId="{6095ED58-80D9-4AAC-9DB3-39E59095A3D2}" destId="{99A2F95D-4AD4-4227-8D04-AE8EA3DEA226}" srcOrd="3" destOrd="0" presId="urn:microsoft.com/office/officeart/2005/8/layout/StepDownProcess"/>
    <dgm:cxn modelId="{13661343-7C9A-4405-8746-AAB337278DB4}" type="presParOf" srcId="{6095ED58-80D9-4AAC-9DB3-39E59095A3D2}" destId="{E4787629-7255-45CB-966B-0C22E14AF8AD}" srcOrd="4" destOrd="0" presId="urn:microsoft.com/office/officeart/2005/8/layout/StepDownProcess"/>
    <dgm:cxn modelId="{BEDA2805-6E71-4D17-BDF2-100E5C2048C4}" type="presParOf" srcId="{E4787629-7255-45CB-966B-0C22E14AF8AD}" destId="{0D90E877-1F0A-43A0-9DEC-8D0C55640BD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F93A2C2-0240-4DD4-BFF8-84DB5922EDA0}"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n-US"/>
        </a:p>
      </dgm:t>
    </dgm:pt>
    <dgm:pt modelId="{58710C59-D7E8-4093-B3E3-B53C595DB1C5}">
      <dgm:prSet phldrT="[Text]"/>
      <dgm:spPr/>
      <dgm:t>
        <a:bodyPr/>
        <a:lstStyle/>
        <a:p>
          <a:r>
            <a:rPr lang="en-US" dirty="0" smtClean="0"/>
            <a:t>Pregnancy Testing</a:t>
          </a:r>
          <a:endParaRPr lang="en-US" dirty="0"/>
        </a:p>
      </dgm:t>
    </dgm:pt>
    <dgm:pt modelId="{C2A89458-FBE0-4747-9E35-C6E3C51BDF9F}" type="parTrans" cxnId="{DCD83683-11D4-4CEB-A89C-A2C527834733}">
      <dgm:prSet/>
      <dgm:spPr/>
      <dgm:t>
        <a:bodyPr/>
        <a:lstStyle/>
        <a:p>
          <a:endParaRPr lang="en-US"/>
        </a:p>
      </dgm:t>
    </dgm:pt>
    <dgm:pt modelId="{DB59B72A-0C4A-4B0B-8510-18EFA2AE8A08}" type="sibTrans" cxnId="{DCD83683-11D4-4CEB-A89C-A2C527834733}">
      <dgm:prSet/>
      <dgm:spPr/>
      <dgm:t>
        <a:bodyPr/>
        <a:lstStyle/>
        <a:p>
          <a:endParaRPr lang="en-US"/>
        </a:p>
      </dgm:t>
    </dgm:pt>
    <dgm:pt modelId="{6C338646-3F19-4198-8FB6-2A0EBC939C05}">
      <dgm:prSet phldrT="[Text]"/>
      <dgm:spPr/>
      <dgm:t>
        <a:bodyPr/>
        <a:lstStyle/>
        <a:p>
          <a:r>
            <a:rPr lang="en-US" dirty="0" smtClean="0"/>
            <a:t>Justification of Sample Size</a:t>
          </a:r>
          <a:endParaRPr lang="en-US" dirty="0"/>
        </a:p>
      </dgm:t>
    </dgm:pt>
    <dgm:pt modelId="{2D3BA68E-2DE7-436C-8A31-243F9BBF828A}" type="parTrans" cxnId="{8BE53282-5B85-4990-B1B7-CC4E50156258}">
      <dgm:prSet/>
      <dgm:spPr/>
      <dgm:t>
        <a:bodyPr/>
        <a:lstStyle/>
        <a:p>
          <a:endParaRPr lang="en-US"/>
        </a:p>
      </dgm:t>
    </dgm:pt>
    <dgm:pt modelId="{56A7CF94-DB31-4F13-9BCE-74E879EC52FC}" type="sibTrans" cxnId="{8BE53282-5B85-4990-B1B7-CC4E50156258}">
      <dgm:prSet/>
      <dgm:spPr/>
      <dgm:t>
        <a:bodyPr/>
        <a:lstStyle/>
        <a:p>
          <a:endParaRPr lang="en-US"/>
        </a:p>
      </dgm:t>
    </dgm:pt>
    <dgm:pt modelId="{F64103D2-8337-4660-BB4D-EC0AA3A122A8}">
      <dgm:prSet phldrT="[Text]"/>
      <dgm:spPr/>
      <dgm:t>
        <a:bodyPr/>
        <a:lstStyle/>
        <a:p>
          <a:r>
            <a:rPr lang="en-US" dirty="0" smtClean="0"/>
            <a:t>Obtain Adequate Resources</a:t>
          </a:r>
          <a:endParaRPr lang="en-US" dirty="0"/>
        </a:p>
      </dgm:t>
    </dgm:pt>
    <dgm:pt modelId="{416CC3DD-037B-49D7-AB42-7B34C139BFEA}" type="parTrans" cxnId="{561935E2-6D46-4F12-A9E4-1DFA4105CB34}">
      <dgm:prSet/>
      <dgm:spPr/>
      <dgm:t>
        <a:bodyPr/>
        <a:lstStyle/>
        <a:p>
          <a:endParaRPr lang="en-US"/>
        </a:p>
      </dgm:t>
    </dgm:pt>
    <dgm:pt modelId="{2A74E3DD-FB07-4D56-BCC1-A395CCF04EFD}" type="sibTrans" cxnId="{561935E2-6D46-4F12-A9E4-1DFA4105CB34}">
      <dgm:prSet/>
      <dgm:spPr/>
      <dgm:t>
        <a:bodyPr/>
        <a:lstStyle/>
        <a:p>
          <a:endParaRPr lang="en-US"/>
        </a:p>
      </dgm:t>
    </dgm:pt>
    <dgm:pt modelId="{271B2944-149E-4DC0-912D-008785C645CD}">
      <dgm:prSet phldrT="[Text]"/>
      <dgm:spPr/>
      <dgm:t>
        <a:bodyPr/>
        <a:lstStyle/>
        <a:p>
          <a:r>
            <a:rPr lang="en-US" dirty="0" smtClean="0"/>
            <a:t>Exclude High Risk Subjects</a:t>
          </a:r>
          <a:endParaRPr lang="en-US" dirty="0"/>
        </a:p>
      </dgm:t>
    </dgm:pt>
    <dgm:pt modelId="{A8F1F242-44AD-4D4A-9D1B-4C6D92D01440}" type="parTrans" cxnId="{E935452F-566C-4C08-A9F6-815D9339CE6A}">
      <dgm:prSet/>
      <dgm:spPr/>
      <dgm:t>
        <a:bodyPr/>
        <a:lstStyle/>
        <a:p>
          <a:endParaRPr lang="en-US"/>
        </a:p>
      </dgm:t>
    </dgm:pt>
    <dgm:pt modelId="{830E3A49-B3F0-4E55-83D9-86A105DD2277}" type="sibTrans" cxnId="{E935452F-566C-4C08-A9F6-815D9339CE6A}">
      <dgm:prSet/>
      <dgm:spPr/>
      <dgm:t>
        <a:bodyPr/>
        <a:lstStyle/>
        <a:p>
          <a:endParaRPr lang="en-US"/>
        </a:p>
      </dgm:t>
    </dgm:pt>
    <dgm:pt modelId="{87A78CE0-D898-4BA8-BCF7-9C5ACD1A878D}">
      <dgm:prSet phldrT="[Text]"/>
      <dgm:spPr/>
      <dgm:t>
        <a:bodyPr/>
        <a:lstStyle/>
        <a:p>
          <a:r>
            <a:rPr lang="en-US" dirty="0" smtClean="0"/>
            <a:t>Patient Assessment</a:t>
          </a:r>
          <a:endParaRPr lang="en-US" dirty="0"/>
        </a:p>
      </dgm:t>
    </dgm:pt>
    <dgm:pt modelId="{7DC10BB9-65A1-4783-8BCB-9E6D896B3485}" type="parTrans" cxnId="{D89BBF76-8816-4622-889E-E173F9525B8E}">
      <dgm:prSet/>
      <dgm:spPr/>
      <dgm:t>
        <a:bodyPr/>
        <a:lstStyle/>
        <a:p>
          <a:endParaRPr lang="en-US"/>
        </a:p>
      </dgm:t>
    </dgm:pt>
    <dgm:pt modelId="{DE661530-68BF-4322-9CB1-EEA68ED2317C}" type="sibTrans" cxnId="{D89BBF76-8816-4622-889E-E173F9525B8E}">
      <dgm:prSet/>
      <dgm:spPr/>
      <dgm:t>
        <a:bodyPr/>
        <a:lstStyle/>
        <a:p>
          <a:endParaRPr lang="en-US"/>
        </a:p>
      </dgm:t>
    </dgm:pt>
    <dgm:pt modelId="{0790D09A-F2F3-4627-AEAB-D48CD9BC3386}">
      <dgm:prSet phldrT="[Text]"/>
      <dgm:spPr/>
      <dgm:t>
        <a:bodyPr/>
        <a:lstStyle/>
        <a:p>
          <a:r>
            <a:rPr lang="en-US" dirty="0" smtClean="0"/>
            <a:t>Caregiver Assistance</a:t>
          </a:r>
          <a:endParaRPr lang="en-US" dirty="0"/>
        </a:p>
      </dgm:t>
    </dgm:pt>
    <dgm:pt modelId="{43E8B4DA-B8E7-4F64-BC02-49DEEB63C8B1}" type="parTrans" cxnId="{BA1C51A1-C074-408A-80A8-5159D6B77D88}">
      <dgm:prSet/>
      <dgm:spPr/>
      <dgm:t>
        <a:bodyPr/>
        <a:lstStyle/>
        <a:p>
          <a:endParaRPr lang="en-US"/>
        </a:p>
      </dgm:t>
    </dgm:pt>
    <dgm:pt modelId="{725D6B27-3530-433E-B69D-37AC09042FE3}" type="sibTrans" cxnId="{BA1C51A1-C074-408A-80A8-5159D6B77D88}">
      <dgm:prSet/>
      <dgm:spPr/>
      <dgm:t>
        <a:bodyPr/>
        <a:lstStyle/>
        <a:p>
          <a:endParaRPr lang="en-US"/>
        </a:p>
      </dgm:t>
    </dgm:pt>
    <dgm:pt modelId="{ED3863B1-1D9B-49B9-B2B0-751742446DF2}" type="pres">
      <dgm:prSet presAssocID="{2F93A2C2-0240-4DD4-BFF8-84DB5922EDA0}" presName="Name0" presStyleCnt="0">
        <dgm:presLayoutVars>
          <dgm:chMax val="7"/>
          <dgm:chPref val="7"/>
          <dgm:dir/>
        </dgm:presLayoutVars>
      </dgm:prSet>
      <dgm:spPr/>
      <dgm:t>
        <a:bodyPr/>
        <a:lstStyle/>
        <a:p>
          <a:endParaRPr lang="en-US"/>
        </a:p>
      </dgm:t>
    </dgm:pt>
    <dgm:pt modelId="{DE4841D7-4B61-452A-B3A5-4E6B2E77FBCE}" type="pres">
      <dgm:prSet presAssocID="{2F93A2C2-0240-4DD4-BFF8-84DB5922EDA0}" presName="Name1" presStyleCnt="0"/>
      <dgm:spPr/>
      <dgm:t>
        <a:bodyPr/>
        <a:lstStyle/>
        <a:p>
          <a:endParaRPr lang="en-US"/>
        </a:p>
      </dgm:t>
    </dgm:pt>
    <dgm:pt modelId="{544697EC-0B56-4E94-8D45-7AAE7469E0A2}" type="pres">
      <dgm:prSet presAssocID="{2F93A2C2-0240-4DD4-BFF8-84DB5922EDA0}" presName="cycle" presStyleCnt="0"/>
      <dgm:spPr/>
      <dgm:t>
        <a:bodyPr/>
        <a:lstStyle/>
        <a:p>
          <a:endParaRPr lang="en-US"/>
        </a:p>
      </dgm:t>
    </dgm:pt>
    <dgm:pt modelId="{6F79F36A-428E-43FD-A0E2-41E6297E00AE}" type="pres">
      <dgm:prSet presAssocID="{2F93A2C2-0240-4DD4-BFF8-84DB5922EDA0}" presName="srcNode" presStyleLbl="node1" presStyleIdx="0" presStyleCnt="6"/>
      <dgm:spPr/>
      <dgm:t>
        <a:bodyPr/>
        <a:lstStyle/>
        <a:p>
          <a:endParaRPr lang="en-US"/>
        </a:p>
      </dgm:t>
    </dgm:pt>
    <dgm:pt modelId="{5961B328-3A27-45D2-9327-ADDDC72C23BD}" type="pres">
      <dgm:prSet presAssocID="{2F93A2C2-0240-4DD4-BFF8-84DB5922EDA0}" presName="conn" presStyleLbl="parChTrans1D2" presStyleIdx="0" presStyleCnt="1"/>
      <dgm:spPr/>
      <dgm:t>
        <a:bodyPr/>
        <a:lstStyle/>
        <a:p>
          <a:endParaRPr lang="en-US"/>
        </a:p>
      </dgm:t>
    </dgm:pt>
    <dgm:pt modelId="{D2878D45-FB20-43B8-BFA0-782CD8AFBE8B}" type="pres">
      <dgm:prSet presAssocID="{2F93A2C2-0240-4DD4-BFF8-84DB5922EDA0}" presName="extraNode" presStyleLbl="node1" presStyleIdx="0" presStyleCnt="6"/>
      <dgm:spPr/>
      <dgm:t>
        <a:bodyPr/>
        <a:lstStyle/>
        <a:p>
          <a:endParaRPr lang="en-US"/>
        </a:p>
      </dgm:t>
    </dgm:pt>
    <dgm:pt modelId="{2018D21A-971D-483D-8454-6EC5672DD924}" type="pres">
      <dgm:prSet presAssocID="{2F93A2C2-0240-4DD4-BFF8-84DB5922EDA0}" presName="dstNode" presStyleLbl="node1" presStyleIdx="0" presStyleCnt="6"/>
      <dgm:spPr/>
      <dgm:t>
        <a:bodyPr/>
        <a:lstStyle/>
        <a:p>
          <a:endParaRPr lang="en-US"/>
        </a:p>
      </dgm:t>
    </dgm:pt>
    <dgm:pt modelId="{A619DA57-07A2-42DA-9BC9-F3FBB5DDE460}" type="pres">
      <dgm:prSet presAssocID="{58710C59-D7E8-4093-B3E3-B53C595DB1C5}" presName="text_1" presStyleLbl="node1" presStyleIdx="0" presStyleCnt="6">
        <dgm:presLayoutVars>
          <dgm:bulletEnabled val="1"/>
        </dgm:presLayoutVars>
      </dgm:prSet>
      <dgm:spPr/>
      <dgm:t>
        <a:bodyPr/>
        <a:lstStyle/>
        <a:p>
          <a:endParaRPr lang="en-US"/>
        </a:p>
      </dgm:t>
    </dgm:pt>
    <dgm:pt modelId="{9482680C-1674-4EB3-B173-F63E8369CCC9}" type="pres">
      <dgm:prSet presAssocID="{58710C59-D7E8-4093-B3E3-B53C595DB1C5}" presName="accent_1" presStyleCnt="0"/>
      <dgm:spPr/>
      <dgm:t>
        <a:bodyPr/>
        <a:lstStyle/>
        <a:p>
          <a:endParaRPr lang="en-US"/>
        </a:p>
      </dgm:t>
    </dgm:pt>
    <dgm:pt modelId="{F565E8B1-09FD-4CCF-AC13-A83098224792}" type="pres">
      <dgm:prSet presAssocID="{58710C59-D7E8-4093-B3E3-B53C595DB1C5}" presName="accentRepeatNode" presStyleLbl="solidFgAcc1" presStyleIdx="0" presStyleCnt="6" custScaleX="100001" custScaleY="100001"/>
      <dgm:spPr>
        <a:prstGeom prst="star12">
          <a:avLst/>
        </a:prstGeom>
      </dgm:spPr>
      <dgm:t>
        <a:bodyPr/>
        <a:lstStyle/>
        <a:p>
          <a:endParaRPr lang="en-US"/>
        </a:p>
      </dgm:t>
    </dgm:pt>
    <dgm:pt modelId="{D6CF97BD-801F-4DF8-93D1-4529BCC44F9E}" type="pres">
      <dgm:prSet presAssocID="{6C338646-3F19-4198-8FB6-2A0EBC939C05}" presName="text_2" presStyleLbl="node1" presStyleIdx="1" presStyleCnt="6">
        <dgm:presLayoutVars>
          <dgm:bulletEnabled val="1"/>
        </dgm:presLayoutVars>
      </dgm:prSet>
      <dgm:spPr/>
      <dgm:t>
        <a:bodyPr/>
        <a:lstStyle/>
        <a:p>
          <a:endParaRPr lang="en-US"/>
        </a:p>
      </dgm:t>
    </dgm:pt>
    <dgm:pt modelId="{18607F1E-7E3E-4467-99A1-6ECCFC101880}" type="pres">
      <dgm:prSet presAssocID="{6C338646-3F19-4198-8FB6-2A0EBC939C05}" presName="accent_2" presStyleCnt="0"/>
      <dgm:spPr/>
      <dgm:t>
        <a:bodyPr/>
        <a:lstStyle/>
        <a:p>
          <a:endParaRPr lang="en-US"/>
        </a:p>
      </dgm:t>
    </dgm:pt>
    <dgm:pt modelId="{BEAA5680-A6E5-419B-B8D4-C907BC7E8AB2}" type="pres">
      <dgm:prSet presAssocID="{6C338646-3F19-4198-8FB6-2A0EBC939C05}" presName="accentRepeatNode" presStyleLbl="solidFgAcc1" presStyleIdx="1" presStyleCnt="6"/>
      <dgm:spPr>
        <a:prstGeom prst="star12">
          <a:avLst/>
        </a:prstGeom>
      </dgm:spPr>
      <dgm:t>
        <a:bodyPr/>
        <a:lstStyle/>
        <a:p>
          <a:endParaRPr lang="en-US"/>
        </a:p>
      </dgm:t>
    </dgm:pt>
    <dgm:pt modelId="{30FC19A8-A382-4A06-A269-CC2168B7A056}" type="pres">
      <dgm:prSet presAssocID="{F64103D2-8337-4660-BB4D-EC0AA3A122A8}" presName="text_3" presStyleLbl="node1" presStyleIdx="2" presStyleCnt="6">
        <dgm:presLayoutVars>
          <dgm:bulletEnabled val="1"/>
        </dgm:presLayoutVars>
      </dgm:prSet>
      <dgm:spPr/>
      <dgm:t>
        <a:bodyPr/>
        <a:lstStyle/>
        <a:p>
          <a:endParaRPr lang="en-US"/>
        </a:p>
      </dgm:t>
    </dgm:pt>
    <dgm:pt modelId="{EF489670-785E-498C-87F3-E415BB5FA3DC}" type="pres">
      <dgm:prSet presAssocID="{F64103D2-8337-4660-BB4D-EC0AA3A122A8}" presName="accent_3" presStyleCnt="0"/>
      <dgm:spPr/>
      <dgm:t>
        <a:bodyPr/>
        <a:lstStyle/>
        <a:p>
          <a:endParaRPr lang="en-US"/>
        </a:p>
      </dgm:t>
    </dgm:pt>
    <dgm:pt modelId="{35AF7E1B-1FAB-4C2C-911C-12259DB6F4F7}" type="pres">
      <dgm:prSet presAssocID="{F64103D2-8337-4660-BB4D-EC0AA3A122A8}" presName="accentRepeatNode" presStyleLbl="solidFgAcc1" presStyleIdx="2" presStyleCnt="6"/>
      <dgm:spPr>
        <a:prstGeom prst="star12">
          <a:avLst/>
        </a:prstGeom>
      </dgm:spPr>
      <dgm:t>
        <a:bodyPr/>
        <a:lstStyle/>
        <a:p>
          <a:endParaRPr lang="en-US"/>
        </a:p>
      </dgm:t>
    </dgm:pt>
    <dgm:pt modelId="{87E0F668-EAAC-4F2D-AB20-4295412120DD}" type="pres">
      <dgm:prSet presAssocID="{271B2944-149E-4DC0-912D-008785C645CD}" presName="text_4" presStyleLbl="node1" presStyleIdx="3" presStyleCnt="6">
        <dgm:presLayoutVars>
          <dgm:bulletEnabled val="1"/>
        </dgm:presLayoutVars>
      </dgm:prSet>
      <dgm:spPr/>
      <dgm:t>
        <a:bodyPr/>
        <a:lstStyle/>
        <a:p>
          <a:endParaRPr lang="en-US"/>
        </a:p>
      </dgm:t>
    </dgm:pt>
    <dgm:pt modelId="{59473D4E-0598-44B5-98A1-5F2CBF7B28FD}" type="pres">
      <dgm:prSet presAssocID="{271B2944-149E-4DC0-912D-008785C645CD}" presName="accent_4" presStyleCnt="0"/>
      <dgm:spPr/>
      <dgm:t>
        <a:bodyPr/>
        <a:lstStyle/>
        <a:p>
          <a:endParaRPr lang="en-US"/>
        </a:p>
      </dgm:t>
    </dgm:pt>
    <dgm:pt modelId="{E1B3CA0F-A53D-40F4-A2B2-7C07EFDD01DE}" type="pres">
      <dgm:prSet presAssocID="{271B2944-149E-4DC0-912D-008785C645CD}" presName="accentRepeatNode" presStyleLbl="solidFgAcc1" presStyleIdx="3" presStyleCnt="6"/>
      <dgm:spPr>
        <a:prstGeom prst="star12">
          <a:avLst/>
        </a:prstGeom>
      </dgm:spPr>
      <dgm:t>
        <a:bodyPr/>
        <a:lstStyle/>
        <a:p>
          <a:endParaRPr lang="en-US"/>
        </a:p>
      </dgm:t>
    </dgm:pt>
    <dgm:pt modelId="{F92DDC3A-9A50-4D24-A53F-29D68ECC31F4}" type="pres">
      <dgm:prSet presAssocID="{87A78CE0-D898-4BA8-BCF7-9C5ACD1A878D}" presName="text_5" presStyleLbl="node1" presStyleIdx="4" presStyleCnt="6">
        <dgm:presLayoutVars>
          <dgm:bulletEnabled val="1"/>
        </dgm:presLayoutVars>
      </dgm:prSet>
      <dgm:spPr/>
      <dgm:t>
        <a:bodyPr/>
        <a:lstStyle/>
        <a:p>
          <a:endParaRPr lang="en-US"/>
        </a:p>
      </dgm:t>
    </dgm:pt>
    <dgm:pt modelId="{FE196564-392A-4282-BF84-3931BB0C6A57}" type="pres">
      <dgm:prSet presAssocID="{87A78CE0-D898-4BA8-BCF7-9C5ACD1A878D}" presName="accent_5" presStyleCnt="0"/>
      <dgm:spPr/>
      <dgm:t>
        <a:bodyPr/>
        <a:lstStyle/>
        <a:p>
          <a:endParaRPr lang="en-US"/>
        </a:p>
      </dgm:t>
    </dgm:pt>
    <dgm:pt modelId="{4E6871F7-5402-442F-9DEC-77A82E178168}" type="pres">
      <dgm:prSet presAssocID="{87A78CE0-D898-4BA8-BCF7-9C5ACD1A878D}" presName="accentRepeatNode" presStyleLbl="solidFgAcc1" presStyleIdx="4" presStyleCnt="6"/>
      <dgm:spPr>
        <a:prstGeom prst="star12">
          <a:avLst/>
        </a:prstGeom>
      </dgm:spPr>
      <dgm:t>
        <a:bodyPr/>
        <a:lstStyle/>
        <a:p>
          <a:endParaRPr lang="en-US"/>
        </a:p>
      </dgm:t>
    </dgm:pt>
    <dgm:pt modelId="{6900D1B6-EE12-4317-BEDA-27705441E9E2}" type="pres">
      <dgm:prSet presAssocID="{0790D09A-F2F3-4627-AEAB-D48CD9BC3386}" presName="text_6" presStyleLbl="node1" presStyleIdx="5" presStyleCnt="6">
        <dgm:presLayoutVars>
          <dgm:bulletEnabled val="1"/>
        </dgm:presLayoutVars>
      </dgm:prSet>
      <dgm:spPr/>
      <dgm:t>
        <a:bodyPr/>
        <a:lstStyle/>
        <a:p>
          <a:endParaRPr lang="en-US"/>
        </a:p>
      </dgm:t>
    </dgm:pt>
    <dgm:pt modelId="{F2A546BB-0BB6-4DA3-84AD-788278FABACD}" type="pres">
      <dgm:prSet presAssocID="{0790D09A-F2F3-4627-AEAB-D48CD9BC3386}" presName="accent_6" presStyleCnt="0"/>
      <dgm:spPr/>
      <dgm:t>
        <a:bodyPr/>
        <a:lstStyle/>
        <a:p>
          <a:endParaRPr lang="en-US"/>
        </a:p>
      </dgm:t>
    </dgm:pt>
    <dgm:pt modelId="{1D936D40-A0D0-4524-860E-770E53D25EB2}" type="pres">
      <dgm:prSet presAssocID="{0790D09A-F2F3-4627-AEAB-D48CD9BC3386}" presName="accentRepeatNode" presStyleLbl="solidFgAcc1" presStyleIdx="5" presStyleCnt="6"/>
      <dgm:spPr>
        <a:prstGeom prst="star12">
          <a:avLst/>
        </a:prstGeom>
      </dgm:spPr>
      <dgm:t>
        <a:bodyPr/>
        <a:lstStyle/>
        <a:p>
          <a:endParaRPr lang="en-US"/>
        </a:p>
      </dgm:t>
    </dgm:pt>
  </dgm:ptLst>
  <dgm:cxnLst>
    <dgm:cxn modelId="{62EE11FF-2189-4E0A-9D7A-A8F3798A0F18}" type="presOf" srcId="{2F93A2C2-0240-4DD4-BFF8-84DB5922EDA0}" destId="{ED3863B1-1D9B-49B9-B2B0-751742446DF2}" srcOrd="0" destOrd="0" presId="urn:microsoft.com/office/officeart/2008/layout/VerticalCurvedList"/>
    <dgm:cxn modelId="{D89BBF76-8816-4622-889E-E173F9525B8E}" srcId="{2F93A2C2-0240-4DD4-BFF8-84DB5922EDA0}" destId="{87A78CE0-D898-4BA8-BCF7-9C5ACD1A878D}" srcOrd="4" destOrd="0" parTransId="{7DC10BB9-65A1-4783-8BCB-9E6D896B3485}" sibTransId="{DE661530-68BF-4322-9CB1-EEA68ED2317C}"/>
    <dgm:cxn modelId="{561935E2-6D46-4F12-A9E4-1DFA4105CB34}" srcId="{2F93A2C2-0240-4DD4-BFF8-84DB5922EDA0}" destId="{F64103D2-8337-4660-BB4D-EC0AA3A122A8}" srcOrd="2" destOrd="0" parTransId="{416CC3DD-037B-49D7-AB42-7B34C139BFEA}" sibTransId="{2A74E3DD-FB07-4D56-BCC1-A395CCF04EFD}"/>
    <dgm:cxn modelId="{D82CAC09-9992-4047-9CA5-EF4E01684CF6}" type="presOf" srcId="{87A78CE0-D898-4BA8-BCF7-9C5ACD1A878D}" destId="{F92DDC3A-9A50-4D24-A53F-29D68ECC31F4}" srcOrd="0" destOrd="0" presId="urn:microsoft.com/office/officeart/2008/layout/VerticalCurvedList"/>
    <dgm:cxn modelId="{8BE53282-5B85-4990-B1B7-CC4E50156258}" srcId="{2F93A2C2-0240-4DD4-BFF8-84DB5922EDA0}" destId="{6C338646-3F19-4198-8FB6-2A0EBC939C05}" srcOrd="1" destOrd="0" parTransId="{2D3BA68E-2DE7-436C-8A31-243F9BBF828A}" sibTransId="{56A7CF94-DB31-4F13-9BCE-74E879EC52FC}"/>
    <dgm:cxn modelId="{32021EA5-615A-456A-BF1A-A0F8ED35A59E}" type="presOf" srcId="{6C338646-3F19-4198-8FB6-2A0EBC939C05}" destId="{D6CF97BD-801F-4DF8-93D1-4529BCC44F9E}" srcOrd="0" destOrd="0" presId="urn:microsoft.com/office/officeart/2008/layout/VerticalCurvedList"/>
    <dgm:cxn modelId="{65CCDC69-0ED6-429C-BC95-869699CD2E6B}" type="presOf" srcId="{0790D09A-F2F3-4627-AEAB-D48CD9BC3386}" destId="{6900D1B6-EE12-4317-BEDA-27705441E9E2}" srcOrd="0" destOrd="0" presId="urn:microsoft.com/office/officeart/2008/layout/VerticalCurvedList"/>
    <dgm:cxn modelId="{E935452F-566C-4C08-A9F6-815D9339CE6A}" srcId="{2F93A2C2-0240-4DD4-BFF8-84DB5922EDA0}" destId="{271B2944-149E-4DC0-912D-008785C645CD}" srcOrd="3" destOrd="0" parTransId="{A8F1F242-44AD-4D4A-9D1B-4C6D92D01440}" sibTransId="{830E3A49-B3F0-4E55-83D9-86A105DD2277}"/>
    <dgm:cxn modelId="{D1BB1E92-78EC-4239-962A-BA819E71D36F}" type="presOf" srcId="{271B2944-149E-4DC0-912D-008785C645CD}" destId="{87E0F668-EAAC-4F2D-AB20-4295412120DD}" srcOrd="0" destOrd="0" presId="urn:microsoft.com/office/officeart/2008/layout/VerticalCurvedList"/>
    <dgm:cxn modelId="{29E74550-60BF-4D43-BF87-08B37A85A34D}" type="presOf" srcId="{DB59B72A-0C4A-4B0B-8510-18EFA2AE8A08}" destId="{5961B328-3A27-45D2-9327-ADDDC72C23BD}" srcOrd="0" destOrd="0" presId="urn:microsoft.com/office/officeart/2008/layout/VerticalCurvedList"/>
    <dgm:cxn modelId="{62048A24-E4AC-462B-883D-D10E527C7506}" type="presOf" srcId="{F64103D2-8337-4660-BB4D-EC0AA3A122A8}" destId="{30FC19A8-A382-4A06-A269-CC2168B7A056}" srcOrd="0" destOrd="0" presId="urn:microsoft.com/office/officeart/2008/layout/VerticalCurvedList"/>
    <dgm:cxn modelId="{DCD83683-11D4-4CEB-A89C-A2C527834733}" srcId="{2F93A2C2-0240-4DD4-BFF8-84DB5922EDA0}" destId="{58710C59-D7E8-4093-B3E3-B53C595DB1C5}" srcOrd="0" destOrd="0" parTransId="{C2A89458-FBE0-4747-9E35-C6E3C51BDF9F}" sibTransId="{DB59B72A-0C4A-4B0B-8510-18EFA2AE8A08}"/>
    <dgm:cxn modelId="{E6B7D69E-A0AA-48B5-9E91-52B2FD6D1E04}" type="presOf" srcId="{58710C59-D7E8-4093-B3E3-B53C595DB1C5}" destId="{A619DA57-07A2-42DA-9BC9-F3FBB5DDE460}" srcOrd="0" destOrd="0" presId="urn:microsoft.com/office/officeart/2008/layout/VerticalCurvedList"/>
    <dgm:cxn modelId="{BA1C51A1-C074-408A-80A8-5159D6B77D88}" srcId="{2F93A2C2-0240-4DD4-BFF8-84DB5922EDA0}" destId="{0790D09A-F2F3-4627-AEAB-D48CD9BC3386}" srcOrd="5" destOrd="0" parTransId="{43E8B4DA-B8E7-4F64-BC02-49DEEB63C8B1}" sibTransId="{725D6B27-3530-433E-B69D-37AC09042FE3}"/>
    <dgm:cxn modelId="{CDA15321-315A-46A5-B82B-B268CF875BE7}" type="presParOf" srcId="{ED3863B1-1D9B-49B9-B2B0-751742446DF2}" destId="{DE4841D7-4B61-452A-B3A5-4E6B2E77FBCE}" srcOrd="0" destOrd="0" presId="urn:microsoft.com/office/officeart/2008/layout/VerticalCurvedList"/>
    <dgm:cxn modelId="{91F3F559-3820-4D16-9D44-9D7297D5570B}" type="presParOf" srcId="{DE4841D7-4B61-452A-B3A5-4E6B2E77FBCE}" destId="{544697EC-0B56-4E94-8D45-7AAE7469E0A2}" srcOrd="0" destOrd="0" presId="urn:microsoft.com/office/officeart/2008/layout/VerticalCurvedList"/>
    <dgm:cxn modelId="{516F9A05-3A8D-4B05-B4B1-EE25514136B3}" type="presParOf" srcId="{544697EC-0B56-4E94-8D45-7AAE7469E0A2}" destId="{6F79F36A-428E-43FD-A0E2-41E6297E00AE}" srcOrd="0" destOrd="0" presId="urn:microsoft.com/office/officeart/2008/layout/VerticalCurvedList"/>
    <dgm:cxn modelId="{7F1FE26C-401C-4906-BAE6-5C28140BB044}" type="presParOf" srcId="{544697EC-0B56-4E94-8D45-7AAE7469E0A2}" destId="{5961B328-3A27-45D2-9327-ADDDC72C23BD}" srcOrd="1" destOrd="0" presId="urn:microsoft.com/office/officeart/2008/layout/VerticalCurvedList"/>
    <dgm:cxn modelId="{D8532227-3A78-476E-8264-9E7F34E3EF92}" type="presParOf" srcId="{544697EC-0B56-4E94-8D45-7AAE7469E0A2}" destId="{D2878D45-FB20-43B8-BFA0-782CD8AFBE8B}" srcOrd="2" destOrd="0" presId="urn:microsoft.com/office/officeart/2008/layout/VerticalCurvedList"/>
    <dgm:cxn modelId="{D7E77ED5-7182-48A5-936B-968E48850D94}" type="presParOf" srcId="{544697EC-0B56-4E94-8D45-7AAE7469E0A2}" destId="{2018D21A-971D-483D-8454-6EC5672DD924}" srcOrd="3" destOrd="0" presId="urn:microsoft.com/office/officeart/2008/layout/VerticalCurvedList"/>
    <dgm:cxn modelId="{FC4D7221-4D7E-4BCC-B5AD-5EA62ED55629}" type="presParOf" srcId="{DE4841D7-4B61-452A-B3A5-4E6B2E77FBCE}" destId="{A619DA57-07A2-42DA-9BC9-F3FBB5DDE460}" srcOrd="1" destOrd="0" presId="urn:microsoft.com/office/officeart/2008/layout/VerticalCurvedList"/>
    <dgm:cxn modelId="{02ACBF89-11C2-476B-80E9-886FF32332EA}" type="presParOf" srcId="{DE4841D7-4B61-452A-B3A5-4E6B2E77FBCE}" destId="{9482680C-1674-4EB3-B173-F63E8369CCC9}" srcOrd="2" destOrd="0" presId="urn:microsoft.com/office/officeart/2008/layout/VerticalCurvedList"/>
    <dgm:cxn modelId="{340BAB4C-D4A9-4E59-944F-4E64461935FC}" type="presParOf" srcId="{9482680C-1674-4EB3-B173-F63E8369CCC9}" destId="{F565E8B1-09FD-4CCF-AC13-A83098224792}" srcOrd="0" destOrd="0" presId="urn:microsoft.com/office/officeart/2008/layout/VerticalCurvedList"/>
    <dgm:cxn modelId="{99A2A0DD-DD4A-4290-8CAA-D131B9E4FB86}" type="presParOf" srcId="{DE4841D7-4B61-452A-B3A5-4E6B2E77FBCE}" destId="{D6CF97BD-801F-4DF8-93D1-4529BCC44F9E}" srcOrd="3" destOrd="0" presId="urn:microsoft.com/office/officeart/2008/layout/VerticalCurvedList"/>
    <dgm:cxn modelId="{8CE8AF34-3EBF-4BC4-9CDA-1003A633B7FA}" type="presParOf" srcId="{DE4841D7-4B61-452A-B3A5-4E6B2E77FBCE}" destId="{18607F1E-7E3E-4467-99A1-6ECCFC101880}" srcOrd="4" destOrd="0" presId="urn:microsoft.com/office/officeart/2008/layout/VerticalCurvedList"/>
    <dgm:cxn modelId="{4AA9DDB4-D869-4B69-871D-9B6AC141BD13}" type="presParOf" srcId="{18607F1E-7E3E-4467-99A1-6ECCFC101880}" destId="{BEAA5680-A6E5-419B-B8D4-C907BC7E8AB2}" srcOrd="0" destOrd="0" presId="urn:microsoft.com/office/officeart/2008/layout/VerticalCurvedList"/>
    <dgm:cxn modelId="{1D8EF1F3-A900-4380-9DC7-F8F625C5E121}" type="presParOf" srcId="{DE4841D7-4B61-452A-B3A5-4E6B2E77FBCE}" destId="{30FC19A8-A382-4A06-A269-CC2168B7A056}" srcOrd="5" destOrd="0" presId="urn:microsoft.com/office/officeart/2008/layout/VerticalCurvedList"/>
    <dgm:cxn modelId="{E6E18789-D4A4-4A03-B1C4-3847B3EF4B5B}" type="presParOf" srcId="{DE4841D7-4B61-452A-B3A5-4E6B2E77FBCE}" destId="{EF489670-785E-498C-87F3-E415BB5FA3DC}" srcOrd="6" destOrd="0" presId="urn:microsoft.com/office/officeart/2008/layout/VerticalCurvedList"/>
    <dgm:cxn modelId="{85458382-5CDC-4912-9C0D-D8585634D55D}" type="presParOf" srcId="{EF489670-785E-498C-87F3-E415BB5FA3DC}" destId="{35AF7E1B-1FAB-4C2C-911C-12259DB6F4F7}" srcOrd="0" destOrd="0" presId="urn:microsoft.com/office/officeart/2008/layout/VerticalCurvedList"/>
    <dgm:cxn modelId="{2B8C906D-1460-470A-932B-5FA3E1DD1B67}" type="presParOf" srcId="{DE4841D7-4B61-452A-B3A5-4E6B2E77FBCE}" destId="{87E0F668-EAAC-4F2D-AB20-4295412120DD}" srcOrd="7" destOrd="0" presId="urn:microsoft.com/office/officeart/2008/layout/VerticalCurvedList"/>
    <dgm:cxn modelId="{FBB5F029-BBD6-4D3E-A4F1-3E994115ADCB}" type="presParOf" srcId="{DE4841D7-4B61-452A-B3A5-4E6B2E77FBCE}" destId="{59473D4E-0598-44B5-98A1-5F2CBF7B28FD}" srcOrd="8" destOrd="0" presId="urn:microsoft.com/office/officeart/2008/layout/VerticalCurvedList"/>
    <dgm:cxn modelId="{E45DC9C0-C792-4D5D-92BA-904550CBB4F0}" type="presParOf" srcId="{59473D4E-0598-44B5-98A1-5F2CBF7B28FD}" destId="{E1B3CA0F-A53D-40F4-A2B2-7C07EFDD01DE}" srcOrd="0" destOrd="0" presId="urn:microsoft.com/office/officeart/2008/layout/VerticalCurvedList"/>
    <dgm:cxn modelId="{3D209385-A646-4F8D-9B99-4C3589B813C6}" type="presParOf" srcId="{DE4841D7-4B61-452A-B3A5-4E6B2E77FBCE}" destId="{F92DDC3A-9A50-4D24-A53F-29D68ECC31F4}" srcOrd="9" destOrd="0" presId="urn:microsoft.com/office/officeart/2008/layout/VerticalCurvedList"/>
    <dgm:cxn modelId="{34EB6577-F190-43A4-86DD-E5F1D69A1A73}" type="presParOf" srcId="{DE4841D7-4B61-452A-B3A5-4E6B2E77FBCE}" destId="{FE196564-392A-4282-BF84-3931BB0C6A57}" srcOrd="10" destOrd="0" presId="urn:microsoft.com/office/officeart/2008/layout/VerticalCurvedList"/>
    <dgm:cxn modelId="{35991F79-FD02-4627-A749-2F8220F3711A}" type="presParOf" srcId="{FE196564-392A-4282-BF84-3931BB0C6A57}" destId="{4E6871F7-5402-442F-9DEC-77A82E178168}" srcOrd="0" destOrd="0" presId="urn:microsoft.com/office/officeart/2008/layout/VerticalCurvedList"/>
    <dgm:cxn modelId="{D554DA1D-9650-4CA6-B3D0-E4AC7D89976D}" type="presParOf" srcId="{DE4841D7-4B61-452A-B3A5-4E6B2E77FBCE}" destId="{6900D1B6-EE12-4317-BEDA-27705441E9E2}" srcOrd="11" destOrd="0" presId="urn:microsoft.com/office/officeart/2008/layout/VerticalCurvedList"/>
    <dgm:cxn modelId="{B4031314-0138-4B72-9FB6-F7B5AF68722E}" type="presParOf" srcId="{DE4841D7-4B61-452A-B3A5-4E6B2E77FBCE}" destId="{F2A546BB-0BB6-4DA3-84AD-788278FABACD}" srcOrd="12" destOrd="0" presId="urn:microsoft.com/office/officeart/2008/layout/VerticalCurvedList"/>
    <dgm:cxn modelId="{23ECEE4B-BDB9-4049-A989-EA0CDD042E65}" type="presParOf" srcId="{F2A546BB-0BB6-4DA3-84AD-788278FABACD}" destId="{1D936D40-A0D0-4524-860E-770E53D25E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575A5-5D45-4EC1-A08D-18BD5F8409BC}" type="doc">
      <dgm:prSet loTypeId="urn:microsoft.com/office/officeart/2005/8/layout/target3" loCatId="list" qsTypeId="urn:microsoft.com/office/officeart/2005/8/quickstyle/simple5" qsCatId="simple" csTypeId="urn:microsoft.com/office/officeart/2005/8/colors/accent4_4" csCatId="accent4" phldr="1"/>
      <dgm:spPr/>
      <dgm:t>
        <a:bodyPr/>
        <a:lstStyle/>
        <a:p>
          <a:endParaRPr lang="en-US"/>
        </a:p>
      </dgm:t>
    </dgm:pt>
    <dgm:pt modelId="{1C2B9F12-3FD2-4F25-9F39-8D7D25D21CCF}">
      <dgm:prSet phldrT="[Text]"/>
      <dgm:spPr/>
      <dgm:t>
        <a:bodyPr/>
        <a:lstStyle/>
        <a:p>
          <a:r>
            <a:rPr lang="en-US" dirty="0" smtClean="0"/>
            <a:t>Ownership</a:t>
          </a:r>
          <a:endParaRPr lang="en-US" dirty="0"/>
        </a:p>
      </dgm:t>
    </dgm:pt>
    <dgm:pt modelId="{FCA7F367-73F3-4ACF-893F-89D27C9F30B3}" type="parTrans" cxnId="{FC391A19-5167-4473-8CAF-FEB16325E081}">
      <dgm:prSet/>
      <dgm:spPr/>
      <dgm:t>
        <a:bodyPr/>
        <a:lstStyle/>
        <a:p>
          <a:endParaRPr lang="en-US"/>
        </a:p>
      </dgm:t>
    </dgm:pt>
    <dgm:pt modelId="{0674ACE0-DB07-460A-964F-B4584D2D7938}" type="sibTrans" cxnId="{FC391A19-5167-4473-8CAF-FEB16325E081}">
      <dgm:prSet/>
      <dgm:spPr/>
      <dgm:t>
        <a:bodyPr/>
        <a:lstStyle/>
        <a:p>
          <a:endParaRPr lang="en-US"/>
        </a:p>
      </dgm:t>
    </dgm:pt>
    <dgm:pt modelId="{2A349616-3477-4AD0-87FB-9AF3E999767A}">
      <dgm:prSet phldrT="[Text]"/>
      <dgm:spPr/>
      <dgm:t>
        <a:bodyPr/>
        <a:lstStyle/>
        <a:p>
          <a:r>
            <a:rPr lang="en-US" dirty="0" smtClean="0"/>
            <a:t>Compensation</a:t>
          </a:r>
          <a:endParaRPr lang="en-US" dirty="0"/>
        </a:p>
      </dgm:t>
    </dgm:pt>
    <dgm:pt modelId="{96FDCA07-6AE6-4BCE-82B8-D5F0E36A5F93}" type="parTrans" cxnId="{69465AED-4A83-472A-981D-DA52AB1EBEA6}">
      <dgm:prSet/>
      <dgm:spPr/>
      <dgm:t>
        <a:bodyPr/>
        <a:lstStyle/>
        <a:p>
          <a:endParaRPr lang="en-US"/>
        </a:p>
      </dgm:t>
    </dgm:pt>
    <dgm:pt modelId="{3D0D9E9E-0F75-4A8C-A3D1-66E6610739DA}" type="sibTrans" cxnId="{69465AED-4A83-472A-981D-DA52AB1EBEA6}">
      <dgm:prSet/>
      <dgm:spPr/>
      <dgm:t>
        <a:bodyPr/>
        <a:lstStyle/>
        <a:p>
          <a:endParaRPr lang="en-US"/>
        </a:p>
      </dgm:t>
    </dgm:pt>
    <dgm:pt modelId="{2E4EC038-1ED3-4BCC-80A4-3B159B610A24}">
      <dgm:prSet phldrT="[Text]"/>
      <dgm:spPr/>
      <dgm:t>
        <a:bodyPr/>
        <a:lstStyle/>
        <a:p>
          <a:r>
            <a:rPr lang="en-US" dirty="0" smtClean="0"/>
            <a:t>Executive Relationship</a:t>
          </a:r>
          <a:endParaRPr lang="en-US" dirty="0"/>
        </a:p>
      </dgm:t>
    </dgm:pt>
    <dgm:pt modelId="{F4F98EB0-3C2F-4EC5-821C-2AB26427AFF9}" type="parTrans" cxnId="{9BC2B15D-0BFD-4E70-87D8-85DF87A37549}">
      <dgm:prSet/>
      <dgm:spPr/>
      <dgm:t>
        <a:bodyPr/>
        <a:lstStyle/>
        <a:p>
          <a:endParaRPr lang="en-US"/>
        </a:p>
      </dgm:t>
    </dgm:pt>
    <dgm:pt modelId="{CFD7C189-EBD4-4E57-AADF-B258F83A6E9E}" type="sibTrans" cxnId="{9BC2B15D-0BFD-4E70-87D8-85DF87A37549}">
      <dgm:prSet/>
      <dgm:spPr/>
      <dgm:t>
        <a:bodyPr/>
        <a:lstStyle/>
        <a:p>
          <a:endParaRPr lang="en-US"/>
        </a:p>
      </dgm:t>
    </dgm:pt>
    <dgm:pt modelId="{6C6CF589-A4A9-455D-AD0A-BF5CD49EDC7E}">
      <dgm:prSet phldrT="[Text]"/>
      <dgm:spPr/>
      <dgm:t>
        <a:bodyPr/>
        <a:lstStyle/>
        <a:p>
          <a:r>
            <a:rPr lang="en-US" dirty="0" smtClean="0"/>
            <a:t>Reimbursed</a:t>
          </a:r>
          <a:endParaRPr lang="en-US" dirty="0"/>
        </a:p>
      </dgm:t>
    </dgm:pt>
    <dgm:pt modelId="{820681B6-1673-486A-9D46-22BBB926507A}" type="parTrans" cxnId="{8EA6EE0B-C509-4595-965C-02383A5B0FE1}">
      <dgm:prSet/>
      <dgm:spPr/>
      <dgm:t>
        <a:bodyPr/>
        <a:lstStyle/>
        <a:p>
          <a:endParaRPr lang="en-US"/>
        </a:p>
      </dgm:t>
    </dgm:pt>
    <dgm:pt modelId="{16250B9C-5979-45E4-8E75-17015FA2951A}" type="sibTrans" cxnId="{8EA6EE0B-C509-4595-965C-02383A5B0FE1}">
      <dgm:prSet/>
      <dgm:spPr/>
      <dgm:t>
        <a:bodyPr/>
        <a:lstStyle/>
        <a:p>
          <a:endParaRPr lang="en-US"/>
        </a:p>
      </dgm:t>
    </dgm:pt>
    <dgm:pt modelId="{B84E5957-216F-4DD4-9042-D9E900C3F326}">
      <dgm:prSet phldrT="[Text]"/>
      <dgm:spPr/>
      <dgm:t>
        <a:bodyPr/>
        <a:lstStyle/>
        <a:p>
          <a:r>
            <a:rPr lang="en-US" dirty="0" smtClean="0"/>
            <a:t>Proprietary Interest</a:t>
          </a:r>
          <a:endParaRPr lang="en-US" dirty="0"/>
        </a:p>
      </dgm:t>
    </dgm:pt>
    <dgm:pt modelId="{A65F3AC2-3589-421B-AB4B-36AF8A5F5631}" type="parTrans" cxnId="{AAC5F0FA-E78D-4C19-9A2E-9330A4D830DF}">
      <dgm:prSet/>
      <dgm:spPr/>
      <dgm:t>
        <a:bodyPr/>
        <a:lstStyle/>
        <a:p>
          <a:endParaRPr lang="en-US"/>
        </a:p>
      </dgm:t>
    </dgm:pt>
    <dgm:pt modelId="{F9DD0F97-2A13-4A6E-8C51-41BB490BB4E6}" type="sibTrans" cxnId="{AAC5F0FA-E78D-4C19-9A2E-9330A4D830DF}">
      <dgm:prSet/>
      <dgm:spPr/>
      <dgm:t>
        <a:bodyPr/>
        <a:lstStyle/>
        <a:p>
          <a:endParaRPr lang="en-US"/>
        </a:p>
      </dgm:t>
    </dgm:pt>
    <dgm:pt modelId="{BBD5724F-3CD9-4179-AF88-6E12939FAADB}" type="pres">
      <dgm:prSet presAssocID="{49C575A5-5D45-4EC1-A08D-18BD5F8409BC}" presName="Name0" presStyleCnt="0">
        <dgm:presLayoutVars>
          <dgm:chMax val="7"/>
          <dgm:dir/>
          <dgm:animLvl val="lvl"/>
          <dgm:resizeHandles val="exact"/>
        </dgm:presLayoutVars>
      </dgm:prSet>
      <dgm:spPr/>
      <dgm:t>
        <a:bodyPr/>
        <a:lstStyle/>
        <a:p>
          <a:endParaRPr lang="en-US"/>
        </a:p>
      </dgm:t>
    </dgm:pt>
    <dgm:pt modelId="{03703A8E-C65C-445F-9DC7-8AE267B08A4A}" type="pres">
      <dgm:prSet presAssocID="{1C2B9F12-3FD2-4F25-9F39-8D7D25D21CCF}" presName="circle1" presStyleLbl="node1" presStyleIdx="0" presStyleCnt="5"/>
      <dgm:spPr/>
    </dgm:pt>
    <dgm:pt modelId="{6E89EAAF-E2D1-4ADA-9BE6-9EEF7CF271EF}" type="pres">
      <dgm:prSet presAssocID="{1C2B9F12-3FD2-4F25-9F39-8D7D25D21CCF}" presName="space" presStyleCnt="0"/>
      <dgm:spPr/>
    </dgm:pt>
    <dgm:pt modelId="{69124F9E-5372-4ED0-A963-0075283B9A4E}" type="pres">
      <dgm:prSet presAssocID="{1C2B9F12-3FD2-4F25-9F39-8D7D25D21CCF}" presName="rect1" presStyleLbl="alignAcc1" presStyleIdx="0" presStyleCnt="5"/>
      <dgm:spPr/>
      <dgm:t>
        <a:bodyPr/>
        <a:lstStyle/>
        <a:p>
          <a:endParaRPr lang="en-US"/>
        </a:p>
      </dgm:t>
    </dgm:pt>
    <dgm:pt modelId="{5E796C75-F65D-43AB-B819-244B27E30C24}" type="pres">
      <dgm:prSet presAssocID="{2A349616-3477-4AD0-87FB-9AF3E999767A}" presName="vertSpace2" presStyleLbl="node1" presStyleIdx="0" presStyleCnt="5"/>
      <dgm:spPr/>
    </dgm:pt>
    <dgm:pt modelId="{8212EB44-C7FD-4EB1-86AC-CF90A9629219}" type="pres">
      <dgm:prSet presAssocID="{2A349616-3477-4AD0-87FB-9AF3E999767A}" presName="circle2" presStyleLbl="node1" presStyleIdx="1" presStyleCnt="5"/>
      <dgm:spPr/>
    </dgm:pt>
    <dgm:pt modelId="{D90003B6-7EDB-4628-A809-D5A5C292C3E9}" type="pres">
      <dgm:prSet presAssocID="{2A349616-3477-4AD0-87FB-9AF3E999767A}" presName="rect2" presStyleLbl="alignAcc1" presStyleIdx="1" presStyleCnt="5"/>
      <dgm:spPr/>
      <dgm:t>
        <a:bodyPr/>
        <a:lstStyle/>
        <a:p>
          <a:endParaRPr lang="en-US"/>
        </a:p>
      </dgm:t>
    </dgm:pt>
    <dgm:pt modelId="{6FBA1290-9479-47C0-A3C1-A0C48395C194}" type="pres">
      <dgm:prSet presAssocID="{B84E5957-216F-4DD4-9042-D9E900C3F326}" presName="vertSpace3" presStyleLbl="node1" presStyleIdx="1" presStyleCnt="5"/>
      <dgm:spPr/>
    </dgm:pt>
    <dgm:pt modelId="{A141713D-FE17-40C5-B6E4-F7E2FBD0B1D3}" type="pres">
      <dgm:prSet presAssocID="{B84E5957-216F-4DD4-9042-D9E900C3F326}" presName="circle3" presStyleLbl="node1" presStyleIdx="2" presStyleCnt="5"/>
      <dgm:spPr/>
    </dgm:pt>
    <dgm:pt modelId="{6D7FB0F9-433C-498D-9792-1D45A4DD4C22}" type="pres">
      <dgm:prSet presAssocID="{B84E5957-216F-4DD4-9042-D9E900C3F326}" presName="rect3" presStyleLbl="alignAcc1" presStyleIdx="2" presStyleCnt="5"/>
      <dgm:spPr/>
      <dgm:t>
        <a:bodyPr/>
        <a:lstStyle/>
        <a:p>
          <a:endParaRPr lang="en-US"/>
        </a:p>
      </dgm:t>
    </dgm:pt>
    <dgm:pt modelId="{4098618B-E3AF-4C2B-8BD4-F304519572DC}" type="pres">
      <dgm:prSet presAssocID="{2E4EC038-1ED3-4BCC-80A4-3B159B610A24}" presName="vertSpace4" presStyleLbl="node1" presStyleIdx="2" presStyleCnt="5"/>
      <dgm:spPr/>
    </dgm:pt>
    <dgm:pt modelId="{DC0F33C4-1D66-4DD8-B72D-DB71477AC6B8}" type="pres">
      <dgm:prSet presAssocID="{2E4EC038-1ED3-4BCC-80A4-3B159B610A24}" presName="circle4" presStyleLbl="node1" presStyleIdx="3" presStyleCnt="5"/>
      <dgm:spPr/>
    </dgm:pt>
    <dgm:pt modelId="{C843C9DC-9824-4DBE-83F8-87D8E457DDAC}" type="pres">
      <dgm:prSet presAssocID="{2E4EC038-1ED3-4BCC-80A4-3B159B610A24}" presName="rect4" presStyleLbl="alignAcc1" presStyleIdx="3" presStyleCnt="5"/>
      <dgm:spPr/>
      <dgm:t>
        <a:bodyPr/>
        <a:lstStyle/>
        <a:p>
          <a:endParaRPr lang="en-US"/>
        </a:p>
      </dgm:t>
    </dgm:pt>
    <dgm:pt modelId="{2B491494-1E62-4865-90CA-B60FAA8B4618}" type="pres">
      <dgm:prSet presAssocID="{6C6CF589-A4A9-455D-AD0A-BF5CD49EDC7E}" presName="vertSpace5" presStyleLbl="node1" presStyleIdx="3" presStyleCnt="5"/>
      <dgm:spPr/>
    </dgm:pt>
    <dgm:pt modelId="{010DF352-0B9B-456F-A499-1584CD26609B}" type="pres">
      <dgm:prSet presAssocID="{6C6CF589-A4A9-455D-AD0A-BF5CD49EDC7E}" presName="circle5" presStyleLbl="node1" presStyleIdx="4" presStyleCnt="5"/>
      <dgm:spPr/>
    </dgm:pt>
    <dgm:pt modelId="{3C278F50-7171-4D75-B9B6-6E6855DAF6C5}" type="pres">
      <dgm:prSet presAssocID="{6C6CF589-A4A9-455D-AD0A-BF5CD49EDC7E}" presName="rect5" presStyleLbl="alignAcc1" presStyleIdx="4" presStyleCnt="5"/>
      <dgm:spPr/>
      <dgm:t>
        <a:bodyPr/>
        <a:lstStyle/>
        <a:p>
          <a:endParaRPr lang="en-US"/>
        </a:p>
      </dgm:t>
    </dgm:pt>
    <dgm:pt modelId="{20192100-1266-4D76-8FDC-45BFB93DC57E}" type="pres">
      <dgm:prSet presAssocID="{1C2B9F12-3FD2-4F25-9F39-8D7D25D21CCF}" presName="rect1ParTxNoCh" presStyleLbl="alignAcc1" presStyleIdx="4" presStyleCnt="5">
        <dgm:presLayoutVars>
          <dgm:chMax val="1"/>
          <dgm:bulletEnabled val="1"/>
        </dgm:presLayoutVars>
      </dgm:prSet>
      <dgm:spPr/>
      <dgm:t>
        <a:bodyPr/>
        <a:lstStyle/>
        <a:p>
          <a:endParaRPr lang="en-US"/>
        </a:p>
      </dgm:t>
    </dgm:pt>
    <dgm:pt modelId="{5F897AD6-015A-4FF9-81DC-CB9062A03D4A}" type="pres">
      <dgm:prSet presAssocID="{2A349616-3477-4AD0-87FB-9AF3E999767A}" presName="rect2ParTxNoCh" presStyleLbl="alignAcc1" presStyleIdx="4" presStyleCnt="5">
        <dgm:presLayoutVars>
          <dgm:chMax val="1"/>
          <dgm:bulletEnabled val="1"/>
        </dgm:presLayoutVars>
      </dgm:prSet>
      <dgm:spPr/>
      <dgm:t>
        <a:bodyPr/>
        <a:lstStyle/>
        <a:p>
          <a:endParaRPr lang="en-US"/>
        </a:p>
      </dgm:t>
    </dgm:pt>
    <dgm:pt modelId="{1AC1CDA6-0D1E-4FC5-ACAA-3ED5DB985F9B}" type="pres">
      <dgm:prSet presAssocID="{B84E5957-216F-4DD4-9042-D9E900C3F326}" presName="rect3ParTxNoCh" presStyleLbl="alignAcc1" presStyleIdx="4" presStyleCnt="5">
        <dgm:presLayoutVars>
          <dgm:chMax val="1"/>
          <dgm:bulletEnabled val="1"/>
        </dgm:presLayoutVars>
      </dgm:prSet>
      <dgm:spPr/>
      <dgm:t>
        <a:bodyPr/>
        <a:lstStyle/>
        <a:p>
          <a:endParaRPr lang="en-US"/>
        </a:p>
      </dgm:t>
    </dgm:pt>
    <dgm:pt modelId="{76421754-D241-4969-8690-615A323E8F94}" type="pres">
      <dgm:prSet presAssocID="{2E4EC038-1ED3-4BCC-80A4-3B159B610A24}" presName="rect4ParTxNoCh" presStyleLbl="alignAcc1" presStyleIdx="4" presStyleCnt="5">
        <dgm:presLayoutVars>
          <dgm:chMax val="1"/>
          <dgm:bulletEnabled val="1"/>
        </dgm:presLayoutVars>
      </dgm:prSet>
      <dgm:spPr/>
      <dgm:t>
        <a:bodyPr/>
        <a:lstStyle/>
        <a:p>
          <a:endParaRPr lang="en-US"/>
        </a:p>
      </dgm:t>
    </dgm:pt>
    <dgm:pt modelId="{3159B80B-0731-432A-97D0-62FE0FF98160}" type="pres">
      <dgm:prSet presAssocID="{6C6CF589-A4A9-455D-AD0A-BF5CD49EDC7E}" presName="rect5ParTxNoCh" presStyleLbl="alignAcc1" presStyleIdx="4" presStyleCnt="5">
        <dgm:presLayoutVars>
          <dgm:chMax val="1"/>
          <dgm:bulletEnabled val="1"/>
        </dgm:presLayoutVars>
      </dgm:prSet>
      <dgm:spPr/>
      <dgm:t>
        <a:bodyPr/>
        <a:lstStyle/>
        <a:p>
          <a:endParaRPr lang="en-US"/>
        </a:p>
      </dgm:t>
    </dgm:pt>
  </dgm:ptLst>
  <dgm:cxnLst>
    <dgm:cxn modelId="{81596A1D-6719-4F9E-B701-12B879581FD3}" type="presOf" srcId="{6C6CF589-A4A9-455D-AD0A-BF5CD49EDC7E}" destId="{3C278F50-7171-4D75-B9B6-6E6855DAF6C5}" srcOrd="0" destOrd="0" presId="urn:microsoft.com/office/officeart/2005/8/layout/target3"/>
    <dgm:cxn modelId="{8431FBA4-5552-479B-ABD7-A147E5A08681}" type="presOf" srcId="{2E4EC038-1ED3-4BCC-80A4-3B159B610A24}" destId="{C843C9DC-9824-4DBE-83F8-87D8E457DDAC}" srcOrd="0" destOrd="0" presId="urn:microsoft.com/office/officeart/2005/8/layout/target3"/>
    <dgm:cxn modelId="{9BC2B15D-0BFD-4E70-87D8-85DF87A37549}" srcId="{49C575A5-5D45-4EC1-A08D-18BD5F8409BC}" destId="{2E4EC038-1ED3-4BCC-80A4-3B159B610A24}" srcOrd="3" destOrd="0" parTransId="{F4F98EB0-3C2F-4EC5-821C-2AB26427AFF9}" sibTransId="{CFD7C189-EBD4-4E57-AADF-B258F83A6E9E}"/>
    <dgm:cxn modelId="{C1FB4528-93BF-4C86-B169-496A4B22826B}" type="presOf" srcId="{B84E5957-216F-4DD4-9042-D9E900C3F326}" destId="{6D7FB0F9-433C-498D-9792-1D45A4DD4C22}" srcOrd="0" destOrd="0" presId="urn:microsoft.com/office/officeart/2005/8/layout/target3"/>
    <dgm:cxn modelId="{8EA6EE0B-C509-4595-965C-02383A5B0FE1}" srcId="{49C575A5-5D45-4EC1-A08D-18BD5F8409BC}" destId="{6C6CF589-A4A9-455D-AD0A-BF5CD49EDC7E}" srcOrd="4" destOrd="0" parTransId="{820681B6-1673-486A-9D46-22BBB926507A}" sibTransId="{16250B9C-5979-45E4-8E75-17015FA2951A}"/>
    <dgm:cxn modelId="{B12F2A77-69CC-4BD5-84F1-41C2A006D9C8}" type="presOf" srcId="{2A349616-3477-4AD0-87FB-9AF3E999767A}" destId="{D90003B6-7EDB-4628-A809-D5A5C292C3E9}" srcOrd="0" destOrd="0" presId="urn:microsoft.com/office/officeart/2005/8/layout/target3"/>
    <dgm:cxn modelId="{6727FB95-F912-4F88-A22A-0CA533F5BFB5}" type="presOf" srcId="{2E4EC038-1ED3-4BCC-80A4-3B159B610A24}" destId="{76421754-D241-4969-8690-615A323E8F94}" srcOrd="1" destOrd="0" presId="urn:microsoft.com/office/officeart/2005/8/layout/target3"/>
    <dgm:cxn modelId="{69465AED-4A83-472A-981D-DA52AB1EBEA6}" srcId="{49C575A5-5D45-4EC1-A08D-18BD5F8409BC}" destId="{2A349616-3477-4AD0-87FB-9AF3E999767A}" srcOrd="1" destOrd="0" parTransId="{96FDCA07-6AE6-4BCE-82B8-D5F0E36A5F93}" sibTransId="{3D0D9E9E-0F75-4A8C-A3D1-66E6610739DA}"/>
    <dgm:cxn modelId="{AAC5F0FA-E78D-4C19-9A2E-9330A4D830DF}" srcId="{49C575A5-5D45-4EC1-A08D-18BD5F8409BC}" destId="{B84E5957-216F-4DD4-9042-D9E900C3F326}" srcOrd="2" destOrd="0" parTransId="{A65F3AC2-3589-421B-AB4B-36AF8A5F5631}" sibTransId="{F9DD0F97-2A13-4A6E-8C51-41BB490BB4E6}"/>
    <dgm:cxn modelId="{7B84F268-2BFE-49F5-B4D8-D0A34E058AF9}" type="presOf" srcId="{1C2B9F12-3FD2-4F25-9F39-8D7D25D21CCF}" destId="{69124F9E-5372-4ED0-A963-0075283B9A4E}" srcOrd="0" destOrd="0" presId="urn:microsoft.com/office/officeart/2005/8/layout/target3"/>
    <dgm:cxn modelId="{CA9755DD-55DB-4DE0-B6E7-71E4DC3902C4}" type="presOf" srcId="{B84E5957-216F-4DD4-9042-D9E900C3F326}" destId="{1AC1CDA6-0D1E-4FC5-ACAA-3ED5DB985F9B}" srcOrd="1" destOrd="0" presId="urn:microsoft.com/office/officeart/2005/8/layout/target3"/>
    <dgm:cxn modelId="{A484F0AF-81A7-455C-ABB4-E35C2E7E17A4}" type="presOf" srcId="{6C6CF589-A4A9-455D-AD0A-BF5CD49EDC7E}" destId="{3159B80B-0731-432A-97D0-62FE0FF98160}" srcOrd="1" destOrd="0" presId="urn:microsoft.com/office/officeart/2005/8/layout/target3"/>
    <dgm:cxn modelId="{FC391A19-5167-4473-8CAF-FEB16325E081}" srcId="{49C575A5-5D45-4EC1-A08D-18BD5F8409BC}" destId="{1C2B9F12-3FD2-4F25-9F39-8D7D25D21CCF}" srcOrd="0" destOrd="0" parTransId="{FCA7F367-73F3-4ACF-893F-89D27C9F30B3}" sibTransId="{0674ACE0-DB07-460A-964F-B4584D2D7938}"/>
    <dgm:cxn modelId="{6D7F4719-2F30-43FB-A772-1F8C6A263D88}" type="presOf" srcId="{49C575A5-5D45-4EC1-A08D-18BD5F8409BC}" destId="{BBD5724F-3CD9-4179-AF88-6E12939FAADB}" srcOrd="0" destOrd="0" presId="urn:microsoft.com/office/officeart/2005/8/layout/target3"/>
    <dgm:cxn modelId="{276E0761-14E1-4384-9777-92DB2FD8A7B0}" type="presOf" srcId="{1C2B9F12-3FD2-4F25-9F39-8D7D25D21CCF}" destId="{20192100-1266-4D76-8FDC-45BFB93DC57E}" srcOrd="1" destOrd="0" presId="urn:microsoft.com/office/officeart/2005/8/layout/target3"/>
    <dgm:cxn modelId="{1D1B5750-86FF-47ED-876D-99A0B06625D5}" type="presOf" srcId="{2A349616-3477-4AD0-87FB-9AF3E999767A}" destId="{5F897AD6-015A-4FF9-81DC-CB9062A03D4A}" srcOrd="1" destOrd="0" presId="urn:microsoft.com/office/officeart/2005/8/layout/target3"/>
    <dgm:cxn modelId="{BA51ACCB-79D2-4BD7-983F-A9854642F7C0}" type="presParOf" srcId="{BBD5724F-3CD9-4179-AF88-6E12939FAADB}" destId="{03703A8E-C65C-445F-9DC7-8AE267B08A4A}" srcOrd="0" destOrd="0" presId="urn:microsoft.com/office/officeart/2005/8/layout/target3"/>
    <dgm:cxn modelId="{CBA6F030-D15A-49FC-903C-4B618000B68E}" type="presParOf" srcId="{BBD5724F-3CD9-4179-AF88-6E12939FAADB}" destId="{6E89EAAF-E2D1-4ADA-9BE6-9EEF7CF271EF}" srcOrd="1" destOrd="0" presId="urn:microsoft.com/office/officeart/2005/8/layout/target3"/>
    <dgm:cxn modelId="{7590CFD8-92BD-45EB-8FFD-A3727D9A1DB2}" type="presParOf" srcId="{BBD5724F-3CD9-4179-AF88-6E12939FAADB}" destId="{69124F9E-5372-4ED0-A963-0075283B9A4E}" srcOrd="2" destOrd="0" presId="urn:microsoft.com/office/officeart/2005/8/layout/target3"/>
    <dgm:cxn modelId="{9081D798-64DB-4F2D-8425-BC6A51E8D213}" type="presParOf" srcId="{BBD5724F-3CD9-4179-AF88-6E12939FAADB}" destId="{5E796C75-F65D-43AB-B819-244B27E30C24}" srcOrd="3" destOrd="0" presId="urn:microsoft.com/office/officeart/2005/8/layout/target3"/>
    <dgm:cxn modelId="{FEB6CA84-EF19-4465-8431-E4CD02D9D6BB}" type="presParOf" srcId="{BBD5724F-3CD9-4179-AF88-6E12939FAADB}" destId="{8212EB44-C7FD-4EB1-86AC-CF90A9629219}" srcOrd="4" destOrd="0" presId="urn:microsoft.com/office/officeart/2005/8/layout/target3"/>
    <dgm:cxn modelId="{147AF652-4E3E-4919-9581-886801682984}" type="presParOf" srcId="{BBD5724F-3CD9-4179-AF88-6E12939FAADB}" destId="{D90003B6-7EDB-4628-A809-D5A5C292C3E9}" srcOrd="5" destOrd="0" presId="urn:microsoft.com/office/officeart/2005/8/layout/target3"/>
    <dgm:cxn modelId="{9DDD973E-C3AE-4C41-9D2C-890356FBC00F}" type="presParOf" srcId="{BBD5724F-3CD9-4179-AF88-6E12939FAADB}" destId="{6FBA1290-9479-47C0-A3C1-A0C48395C194}" srcOrd="6" destOrd="0" presId="urn:microsoft.com/office/officeart/2005/8/layout/target3"/>
    <dgm:cxn modelId="{C1E919F2-CFD8-4D73-9E39-EE58A5E566B3}" type="presParOf" srcId="{BBD5724F-3CD9-4179-AF88-6E12939FAADB}" destId="{A141713D-FE17-40C5-B6E4-F7E2FBD0B1D3}" srcOrd="7" destOrd="0" presId="urn:microsoft.com/office/officeart/2005/8/layout/target3"/>
    <dgm:cxn modelId="{CCCEBC0D-74B3-4063-AAB5-55474CB861CE}" type="presParOf" srcId="{BBD5724F-3CD9-4179-AF88-6E12939FAADB}" destId="{6D7FB0F9-433C-498D-9792-1D45A4DD4C22}" srcOrd="8" destOrd="0" presId="urn:microsoft.com/office/officeart/2005/8/layout/target3"/>
    <dgm:cxn modelId="{A42B2551-3188-4D1E-AEC6-D1CF83901243}" type="presParOf" srcId="{BBD5724F-3CD9-4179-AF88-6E12939FAADB}" destId="{4098618B-E3AF-4C2B-8BD4-F304519572DC}" srcOrd="9" destOrd="0" presId="urn:microsoft.com/office/officeart/2005/8/layout/target3"/>
    <dgm:cxn modelId="{3D6E9608-3BFF-41B2-AD23-21BF72EB8808}" type="presParOf" srcId="{BBD5724F-3CD9-4179-AF88-6E12939FAADB}" destId="{DC0F33C4-1D66-4DD8-B72D-DB71477AC6B8}" srcOrd="10" destOrd="0" presId="urn:microsoft.com/office/officeart/2005/8/layout/target3"/>
    <dgm:cxn modelId="{98D005C3-157B-453A-A16B-530B7614F8AA}" type="presParOf" srcId="{BBD5724F-3CD9-4179-AF88-6E12939FAADB}" destId="{C843C9DC-9824-4DBE-83F8-87D8E457DDAC}" srcOrd="11" destOrd="0" presId="urn:microsoft.com/office/officeart/2005/8/layout/target3"/>
    <dgm:cxn modelId="{23D8744D-338A-4D73-8548-1897A0BA9C44}" type="presParOf" srcId="{BBD5724F-3CD9-4179-AF88-6E12939FAADB}" destId="{2B491494-1E62-4865-90CA-B60FAA8B4618}" srcOrd="12" destOrd="0" presId="urn:microsoft.com/office/officeart/2005/8/layout/target3"/>
    <dgm:cxn modelId="{D82C1887-1180-46ED-9C1D-ADA66067B66C}" type="presParOf" srcId="{BBD5724F-3CD9-4179-AF88-6E12939FAADB}" destId="{010DF352-0B9B-456F-A499-1584CD26609B}" srcOrd="13" destOrd="0" presId="urn:microsoft.com/office/officeart/2005/8/layout/target3"/>
    <dgm:cxn modelId="{3307CCCE-E359-491E-981E-372BF49B5A42}" type="presParOf" srcId="{BBD5724F-3CD9-4179-AF88-6E12939FAADB}" destId="{3C278F50-7171-4D75-B9B6-6E6855DAF6C5}" srcOrd="14" destOrd="0" presId="urn:microsoft.com/office/officeart/2005/8/layout/target3"/>
    <dgm:cxn modelId="{5B27ACC0-1661-4F3B-A028-6E9744CDD7B9}" type="presParOf" srcId="{BBD5724F-3CD9-4179-AF88-6E12939FAADB}" destId="{20192100-1266-4D76-8FDC-45BFB93DC57E}" srcOrd="15" destOrd="0" presId="urn:microsoft.com/office/officeart/2005/8/layout/target3"/>
    <dgm:cxn modelId="{147C2BCB-75C6-46E6-BE11-FFB9EF0BF71F}" type="presParOf" srcId="{BBD5724F-3CD9-4179-AF88-6E12939FAADB}" destId="{5F897AD6-015A-4FF9-81DC-CB9062A03D4A}" srcOrd="16" destOrd="0" presId="urn:microsoft.com/office/officeart/2005/8/layout/target3"/>
    <dgm:cxn modelId="{47FFA7AC-CC1B-4A95-B77A-BC8F9DF4956A}" type="presParOf" srcId="{BBD5724F-3CD9-4179-AF88-6E12939FAADB}" destId="{1AC1CDA6-0D1E-4FC5-ACAA-3ED5DB985F9B}" srcOrd="17" destOrd="0" presId="urn:microsoft.com/office/officeart/2005/8/layout/target3"/>
    <dgm:cxn modelId="{E51A1FAD-CBD4-4D3D-B8CC-F0EC2C0BDDE8}" type="presParOf" srcId="{BBD5724F-3CD9-4179-AF88-6E12939FAADB}" destId="{76421754-D241-4969-8690-615A323E8F94}" srcOrd="18" destOrd="0" presId="urn:microsoft.com/office/officeart/2005/8/layout/target3"/>
    <dgm:cxn modelId="{285ED2A0-C389-429F-A584-B190FE6EFD26}" type="presParOf" srcId="{BBD5724F-3CD9-4179-AF88-6E12939FAADB}" destId="{3159B80B-0731-432A-97D0-62FE0FF98160}"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097BD-1C3C-4CCF-9092-95DD516C8825}">
      <dsp:nvSpPr>
        <dsp:cNvPr id="0" name=""/>
        <dsp:cNvSpPr/>
      </dsp:nvSpPr>
      <dsp:spPr>
        <a:xfrm rot="5400000">
          <a:off x="498889" y="1482203"/>
          <a:ext cx="1330960" cy="1515251"/>
        </a:xfrm>
        <a:prstGeom prst="bentUpArrow">
          <a:avLst>
            <a:gd name="adj1" fmla="val 32840"/>
            <a:gd name="adj2" fmla="val 25000"/>
            <a:gd name="adj3" fmla="val 3578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36D208-F91F-44D2-9F3B-2439604E7CBC}">
      <dsp:nvSpPr>
        <dsp:cNvPr id="0" name=""/>
        <dsp:cNvSpPr/>
      </dsp:nvSpPr>
      <dsp:spPr>
        <a:xfrm>
          <a:off x="146265" y="6806"/>
          <a:ext cx="2240554" cy="1568315"/>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1. Recognize potential risks to subjects</a:t>
          </a:r>
          <a:endParaRPr lang="en-US" sz="2500" kern="1200" dirty="0"/>
        </a:p>
      </dsp:txBody>
      <dsp:txXfrm>
        <a:off x="222838" y="83379"/>
        <a:ext cx="2087408" cy="1415169"/>
      </dsp:txXfrm>
    </dsp:sp>
    <dsp:sp modelId="{6F7F1165-647D-46B5-8499-433BC4E89C66}">
      <dsp:nvSpPr>
        <dsp:cNvPr id="0" name=""/>
        <dsp:cNvSpPr/>
      </dsp:nvSpPr>
      <dsp:spPr>
        <a:xfrm>
          <a:off x="2386819" y="156381"/>
          <a:ext cx="1629565" cy="1267581"/>
        </a:xfrm>
        <a:prstGeom prst="rect">
          <a:avLst/>
        </a:prstGeom>
        <a:noFill/>
        <a:ln>
          <a:noFill/>
        </a:ln>
        <a:effectLst/>
      </dsp:spPr>
      <dsp:style>
        <a:lnRef idx="0">
          <a:scrgbClr r="0" g="0" b="0"/>
        </a:lnRef>
        <a:fillRef idx="0">
          <a:scrgbClr r="0" g="0" b="0"/>
        </a:fillRef>
        <a:effectRef idx="0">
          <a:scrgbClr r="0" g="0" b="0"/>
        </a:effectRef>
        <a:fontRef idx="minor"/>
      </dsp:style>
    </dsp:sp>
    <dsp:sp modelId="{376AE147-5B52-4BDE-90F3-CCB95187D87F}">
      <dsp:nvSpPr>
        <dsp:cNvPr id="0" name=""/>
        <dsp:cNvSpPr/>
      </dsp:nvSpPr>
      <dsp:spPr>
        <a:xfrm rot="5400000">
          <a:off x="2356546" y="3243938"/>
          <a:ext cx="1330960" cy="1515251"/>
        </a:xfrm>
        <a:prstGeom prst="bentUpArrow">
          <a:avLst>
            <a:gd name="adj1" fmla="val 32840"/>
            <a:gd name="adj2" fmla="val 25000"/>
            <a:gd name="adj3" fmla="val 3578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BCD31F-654E-4BE6-A159-4A45828F5226}">
      <dsp:nvSpPr>
        <dsp:cNvPr id="0" name=""/>
        <dsp:cNvSpPr/>
      </dsp:nvSpPr>
      <dsp:spPr>
        <a:xfrm>
          <a:off x="2003922" y="1768542"/>
          <a:ext cx="2240554" cy="1568315"/>
        </a:xfrm>
        <a:prstGeom prst="roundRect">
          <a:avLst>
            <a:gd name="adj" fmla="val 166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2. Analyze the level of risk</a:t>
          </a:r>
          <a:endParaRPr lang="en-US" sz="2500" kern="1200" dirty="0"/>
        </a:p>
      </dsp:txBody>
      <dsp:txXfrm>
        <a:off x="2080495" y="1845115"/>
        <a:ext cx="2087408" cy="1415169"/>
      </dsp:txXfrm>
    </dsp:sp>
    <dsp:sp modelId="{BC472137-EF9C-4249-B078-A67AD1081338}">
      <dsp:nvSpPr>
        <dsp:cNvPr id="0" name=""/>
        <dsp:cNvSpPr/>
      </dsp:nvSpPr>
      <dsp:spPr>
        <a:xfrm>
          <a:off x="4244477" y="1918116"/>
          <a:ext cx="1629565" cy="1267581"/>
        </a:xfrm>
        <a:prstGeom prst="rect">
          <a:avLst/>
        </a:prstGeom>
        <a:noFill/>
        <a:ln>
          <a:noFill/>
        </a:ln>
        <a:effectLst/>
      </dsp:spPr>
      <dsp:style>
        <a:lnRef idx="0">
          <a:scrgbClr r="0" g="0" b="0"/>
        </a:lnRef>
        <a:fillRef idx="0">
          <a:scrgbClr r="0" g="0" b="0"/>
        </a:fillRef>
        <a:effectRef idx="0">
          <a:scrgbClr r="0" g="0" b="0"/>
        </a:effectRef>
        <a:fontRef idx="minor"/>
      </dsp:style>
    </dsp:sp>
    <dsp:sp modelId="{0D90E877-1F0A-43A0-9DEC-8D0C55640BDD}">
      <dsp:nvSpPr>
        <dsp:cNvPr id="0" name=""/>
        <dsp:cNvSpPr/>
      </dsp:nvSpPr>
      <dsp:spPr>
        <a:xfrm>
          <a:off x="3861580" y="3530277"/>
          <a:ext cx="2240554" cy="1568315"/>
        </a:xfrm>
        <a:prstGeom prst="roundRect">
          <a:avLst>
            <a:gd name="adj" fmla="val 1667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3.  Attempt to minimize</a:t>
          </a:r>
          <a:endParaRPr lang="en-US" sz="2500" kern="1200" dirty="0"/>
        </a:p>
      </dsp:txBody>
      <dsp:txXfrm>
        <a:off x="3938153" y="3606850"/>
        <a:ext cx="2087408" cy="1415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1440" tIns="45720" rIns="91440" bIns="45720" rtlCol="0"/>
          <a:lstStyle>
            <a:lvl1pPr algn="r">
              <a:defRPr sz="1200"/>
            </a:lvl1pPr>
          </a:lstStyle>
          <a:p>
            <a:fld id="{69A85E26-EF87-4915-8B96-8A6D68DE63BE}" type="datetimeFigureOut">
              <a:rPr lang="en-US" smtClean="0"/>
              <a:t>9/5/2014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8"/>
            <a:ext cx="5485158"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1440" tIns="45720" rIns="91440" bIns="45720" rtlCol="0" anchor="b"/>
          <a:lstStyle>
            <a:lvl1pPr algn="r">
              <a:defRPr sz="1200"/>
            </a:lvl1pPr>
          </a:lstStyle>
          <a:p>
            <a:fld id="{9AA4E845-A317-472F-9C6F-9F0F3A10D8C2}" type="slidenum">
              <a:rPr lang="en-US" smtClean="0"/>
              <a:t>‹#›</a:t>
            </a:fld>
            <a:endParaRPr lang="en-US"/>
          </a:p>
        </p:txBody>
      </p:sp>
    </p:spTree>
    <p:extLst>
      <p:ext uri="{BB962C8B-B14F-4D97-AF65-F5344CB8AC3E}">
        <p14:creationId xmlns:p14="http://schemas.microsoft.com/office/powerpoint/2010/main" val="173204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945A-406D-41E6-9411-78DE9A70E5F5}" type="slidenum">
              <a:rPr lang="en-US" smtClean="0"/>
              <a:t>1</a:t>
            </a:fld>
            <a:endParaRPr lang="en-US" dirty="0"/>
          </a:p>
        </p:txBody>
      </p:sp>
    </p:spTree>
    <p:extLst>
      <p:ext uri="{BB962C8B-B14F-4D97-AF65-F5344CB8AC3E}">
        <p14:creationId xmlns:p14="http://schemas.microsoft.com/office/powerpoint/2010/main" val="67318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Great idea, poorly executed research procedures. </a:t>
            </a:r>
          </a:p>
          <a:p>
            <a:endParaRPr lang="en-US" sz="1400" dirty="0" smtClean="0"/>
          </a:p>
          <a:p>
            <a:r>
              <a:rPr lang="en-US" sz="1400" dirty="0" smtClean="0"/>
              <a:t>What risk are present here?</a:t>
            </a:r>
          </a:p>
          <a:p>
            <a:endParaRPr lang="en-US" sz="1400" dirty="0" smtClean="0"/>
          </a:p>
          <a:p>
            <a:r>
              <a:rPr lang="en-US" sz="1400" dirty="0" smtClean="0"/>
              <a:t>What</a:t>
            </a:r>
            <a:r>
              <a:rPr lang="en-US" sz="1400" baseline="0" dirty="0" smtClean="0"/>
              <a:t> can they do differently to reduce the risk:</a:t>
            </a:r>
          </a:p>
          <a:p>
            <a:endParaRPr lang="en-US" sz="1400" baseline="0" dirty="0" smtClean="0"/>
          </a:p>
          <a:p>
            <a:r>
              <a:rPr lang="en-US" sz="1400" baseline="0" dirty="0" smtClean="0"/>
              <a:t>Lab Testing</a:t>
            </a:r>
          </a:p>
          <a:p>
            <a:r>
              <a:rPr lang="en-US" sz="1400" baseline="0" dirty="0" smtClean="0"/>
              <a:t>Animal Testing</a:t>
            </a:r>
          </a:p>
          <a:p>
            <a:r>
              <a:rPr lang="en-US" sz="1400" baseline="0" dirty="0" smtClean="0"/>
              <a:t>Create antibodies in the lab first</a:t>
            </a:r>
          </a:p>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10</a:t>
            </a:fld>
            <a:endParaRPr lang="en-US"/>
          </a:p>
        </p:txBody>
      </p:sp>
    </p:spTree>
    <p:extLst>
      <p:ext uri="{BB962C8B-B14F-4D97-AF65-F5344CB8AC3E}">
        <p14:creationId xmlns:p14="http://schemas.microsoft.com/office/powerpoint/2010/main" val="22052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risk are present</a:t>
            </a:r>
            <a:r>
              <a:rPr lang="en-US" sz="1400" baseline="0" dirty="0" smtClean="0"/>
              <a:t> here?</a:t>
            </a:r>
            <a:endParaRPr lang="en-US" sz="1400" dirty="0" smtClean="0"/>
          </a:p>
          <a:p>
            <a:endParaRPr lang="en-US" sz="1400" dirty="0" smtClean="0"/>
          </a:p>
          <a:p>
            <a:r>
              <a:rPr lang="en-US" sz="1400" dirty="0" smtClean="0"/>
              <a:t>What procedures can</a:t>
            </a:r>
            <a:r>
              <a:rPr lang="en-US" sz="1400" baseline="0" dirty="0" smtClean="0"/>
              <a:t> they do to lessen risk:</a:t>
            </a:r>
          </a:p>
          <a:p>
            <a:r>
              <a:rPr lang="en-US" sz="1400" baseline="0" dirty="0" smtClean="0"/>
              <a:t>Reptiles that are known and proven to </a:t>
            </a:r>
            <a:r>
              <a:rPr lang="en-US" sz="1400" baseline="0" smtClean="0"/>
              <a:t>be docile</a:t>
            </a:r>
            <a:endParaRPr lang="en-US" sz="1400" baseline="0" dirty="0" smtClean="0"/>
          </a:p>
          <a:p>
            <a:r>
              <a:rPr lang="en-US" sz="1400" baseline="0" dirty="0" smtClean="0"/>
              <a:t>Prep the subject for what the reptile will feel like</a:t>
            </a:r>
          </a:p>
          <a:p>
            <a:r>
              <a:rPr lang="en-US" sz="1400" baseline="0" dirty="0" smtClean="0"/>
              <a:t>Coach them through the experience</a:t>
            </a:r>
          </a:p>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11</a:t>
            </a:fld>
            <a:endParaRPr lang="en-US"/>
          </a:p>
        </p:txBody>
      </p:sp>
    </p:spTree>
    <p:extLst>
      <p:ext uri="{BB962C8B-B14F-4D97-AF65-F5344CB8AC3E}">
        <p14:creationId xmlns:p14="http://schemas.microsoft.com/office/powerpoint/2010/main" val="340132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400" dirty="0" smtClean="0"/>
              <a:t>You’ve gone through all the other steps and </a:t>
            </a:r>
            <a:r>
              <a:rPr lang="en-US" sz="1400" baseline="0" dirty="0" smtClean="0"/>
              <a:t>no longer can you minimize the risk within the research procedures. What are some other steps you can do to minimize exposure to risk within the research design.</a:t>
            </a:r>
          </a:p>
          <a:p>
            <a:pPr eaLnBrk="1" hangingPunct="1"/>
            <a:endParaRPr lang="en-US" sz="1400" dirty="0" smtClean="0"/>
          </a:p>
          <a:p>
            <a:pPr eaLnBrk="1" hangingPunct="1"/>
            <a:r>
              <a:rPr lang="en-US" sz="1400" dirty="0" smtClean="0"/>
              <a:t>Pregnancy Testing</a:t>
            </a:r>
            <a:r>
              <a:rPr lang="en-US" sz="1400" baseline="0" dirty="0" smtClean="0"/>
              <a:t> – will the research have an affect on an unborn child, if you believe it will test women for pregnancy to avoid the risk</a:t>
            </a:r>
          </a:p>
          <a:p>
            <a:pPr eaLnBrk="1" hangingPunct="1"/>
            <a:endParaRPr lang="en-US" sz="1400" baseline="0" dirty="0" smtClean="0"/>
          </a:p>
          <a:p>
            <a:pPr eaLnBrk="1" hangingPunct="1"/>
            <a:r>
              <a:rPr lang="en-US" sz="1400" baseline="0" dirty="0" smtClean="0"/>
              <a:t>Justification of Sample Size – how can this reduce risk and injury? Well by limiting the amount of people exposed to the risks. We know that you have to have subjects for the research, but you need to limit the amount of people exposed to the research.</a:t>
            </a:r>
          </a:p>
          <a:p>
            <a:pPr eaLnBrk="1" hangingPunct="1"/>
            <a:endParaRPr lang="en-US" sz="1400" baseline="0" dirty="0" smtClean="0"/>
          </a:p>
          <a:p>
            <a:pPr eaLnBrk="1" hangingPunct="1"/>
            <a:r>
              <a:rPr lang="en-US" sz="1400" baseline="0" dirty="0" smtClean="0"/>
              <a:t>Obtain Adequate Resources – well how does this affect subjects? What happens if you run out of money in the middle of the research and you can no longer continue and your performing an experimental treatment on the subject. What happens to the subjects? Will they experience harms? Yes, of course they will experience harm because they have to stop the treatment which can have negative impact on their health.</a:t>
            </a:r>
          </a:p>
          <a:p>
            <a:pPr eaLnBrk="1" hangingPunct="1"/>
            <a:endParaRPr lang="en-US" sz="1400" baseline="0" dirty="0" smtClean="0"/>
          </a:p>
          <a:p>
            <a:pPr eaLnBrk="1" hangingPunct="1"/>
            <a:r>
              <a:rPr lang="en-US" sz="1400" baseline="0" dirty="0" smtClean="0"/>
              <a:t>Exclude High Risk Subjects – exclude pregnant women from drug studies, if the focus is not them. Don’t have someone one with high blood pressure run a tread mill for 30 minutes. Exclude people with a history of suicide from a study that induces depression.</a:t>
            </a:r>
          </a:p>
          <a:p>
            <a:pPr eaLnBrk="1" hangingPunct="1"/>
            <a:endParaRPr lang="en-US" sz="1400" baseline="0" dirty="0" smtClean="0"/>
          </a:p>
          <a:p>
            <a:pPr eaLnBrk="1" hangingPunct="1"/>
            <a:r>
              <a:rPr lang="en-CA" sz="1400" kern="1200" dirty="0" smtClean="0">
                <a:solidFill>
                  <a:schemeClr val="tx1"/>
                </a:solidFill>
                <a:effectLst/>
                <a:latin typeface="+mn-lt"/>
                <a:ea typeface="+mn-ea"/>
                <a:cs typeface="+mn-cs"/>
              </a:rPr>
              <a:t>Patient Assessment - as a way to minimize risk.  </a:t>
            </a:r>
          </a:p>
          <a:p>
            <a:pPr eaLnBrk="1" hangingPunct="1"/>
            <a:endParaRPr lang="en-CA" sz="1400" kern="1200" dirty="0" smtClean="0">
              <a:solidFill>
                <a:schemeClr val="tx1"/>
              </a:solidFill>
              <a:effectLst/>
              <a:latin typeface="+mn-lt"/>
              <a:ea typeface="+mn-ea"/>
              <a:cs typeface="+mn-cs"/>
            </a:endParaRPr>
          </a:p>
          <a:p>
            <a:pPr eaLnBrk="1" hangingPunct="1"/>
            <a:r>
              <a:rPr lang="en-CA" sz="1400" kern="1200" dirty="0" smtClean="0">
                <a:solidFill>
                  <a:schemeClr val="tx1"/>
                </a:solidFill>
                <a:effectLst/>
                <a:latin typeface="+mn-lt"/>
                <a:ea typeface="+mn-ea"/>
                <a:cs typeface="+mn-cs"/>
              </a:rPr>
              <a:t>Caregiver - if there is a chance the subject might not be compliant with medication regimens or might not recognize if he/she is having an adverse event.  </a:t>
            </a:r>
            <a:endParaRPr lang="en-US" sz="1400"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12</a:t>
            </a:fld>
            <a:endParaRPr lang="en-US"/>
          </a:p>
        </p:txBody>
      </p:sp>
    </p:spTree>
    <p:extLst>
      <p:ext uri="{BB962C8B-B14F-4D97-AF65-F5344CB8AC3E}">
        <p14:creationId xmlns:p14="http://schemas.microsoft.com/office/powerpoint/2010/main" val="243472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 Greater than minimal risk studies are required to have monitoring plans in place.</a:t>
            </a:r>
          </a:p>
          <a:p>
            <a:endParaRPr lang="en-US" sz="1400" baseline="0" dirty="0" smtClean="0"/>
          </a:p>
          <a:p>
            <a:r>
              <a:rPr lang="en-US" sz="1400" dirty="0" smtClean="0"/>
              <a:t>Provide the who,</a:t>
            </a:r>
            <a:r>
              <a:rPr lang="en-US" sz="1400" baseline="0" dirty="0" smtClean="0"/>
              <a:t> what, when:</a:t>
            </a:r>
          </a:p>
          <a:p>
            <a:endParaRPr lang="en-US" sz="1400" baseline="0" dirty="0" smtClean="0"/>
          </a:p>
          <a:p>
            <a:r>
              <a:rPr lang="en-US" sz="1400" baseline="0" dirty="0" smtClean="0"/>
              <a:t>Who reviews the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Example: Sponsor is monitoring the data, so when harms or events happen the IRB is made aware</a:t>
            </a:r>
          </a:p>
          <a:p>
            <a:endParaRPr lang="en-US" sz="1400" baseline="0" dirty="0" smtClean="0"/>
          </a:p>
          <a:p>
            <a:r>
              <a:rPr lang="en-US" sz="1400" baseline="0" dirty="0" smtClean="0"/>
              <a:t>What data is reviewed?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Example: Enrollment procedures are being reviewed, research data is being reviewed, review of the consent forms for compliance</a:t>
            </a:r>
          </a:p>
          <a:p>
            <a:endParaRPr lang="en-US" sz="1400" baseline="0" dirty="0" smtClean="0"/>
          </a:p>
          <a:p>
            <a:r>
              <a:rPr lang="en-US" sz="1400" baseline="0" dirty="0" smtClean="0"/>
              <a:t>When is that data reviewed?</a:t>
            </a:r>
          </a:p>
          <a:p>
            <a:r>
              <a:rPr lang="en-US" sz="1400" baseline="0" dirty="0" smtClean="0"/>
              <a:t>Example: How routinely is the data being reviewed and is it timely enough? Once every six months may not be good enough for a Phase 2 double blinded placebo controlled drug study, about every 3 months may be needed.</a:t>
            </a:r>
          </a:p>
          <a:p>
            <a:endParaRPr lang="en-US" baseline="0"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13</a:t>
            </a:fld>
            <a:endParaRPr lang="en-US"/>
          </a:p>
        </p:txBody>
      </p:sp>
    </p:spTree>
    <p:extLst>
      <p:ext uri="{BB962C8B-B14F-4D97-AF65-F5344CB8AC3E}">
        <p14:creationId xmlns:p14="http://schemas.microsoft.com/office/powerpoint/2010/main" val="243472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4E845-A317-472F-9C6F-9F0F3A10D8C2}" type="slidenum">
              <a:rPr lang="en-US" smtClean="0"/>
              <a:t>14</a:t>
            </a:fld>
            <a:endParaRPr lang="en-US"/>
          </a:p>
        </p:txBody>
      </p:sp>
    </p:spTree>
    <p:extLst>
      <p:ext uri="{BB962C8B-B14F-4D97-AF65-F5344CB8AC3E}">
        <p14:creationId xmlns:p14="http://schemas.microsoft.com/office/powerpoint/2010/main" val="393629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Simply</a:t>
            </a:r>
            <a:r>
              <a:rPr lang="en-US" sz="1400" baseline="0" dirty="0" smtClean="0"/>
              <a:t> put if </a:t>
            </a:r>
            <a:r>
              <a:rPr lang="en-US" sz="1400" dirty="0" smtClean="0"/>
              <a:t>UC Davis has financial interest that can influence</a:t>
            </a:r>
            <a:r>
              <a:rPr lang="en-US" sz="1400" baseline="0" dirty="0" smtClean="0"/>
              <a:t> (good or bad) research that is e</a:t>
            </a:r>
            <a:r>
              <a:rPr lang="en-US" sz="1400" dirty="0" smtClean="0"/>
              <a:t>ither or 1.) being</a:t>
            </a:r>
            <a:r>
              <a:rPr lang="en-US" sz="1400" baseline="0" dirty="0" smtClean="0"/>
              <a:t> funded by UC Davis or being conducted by UC Davis, it is a possible COI and the researcher has to disclose.</a:t>
            </a:r>
            <a:endParaRPr lang="en-US" sz="1400" dirty="0" smtClean="0"/>
          </a:p>
          <a:p>
            <a:endParaRPr lang="en-US" sz="1400" dirty="0" smtClean="0"/>
          </a:p>
          <a:p>
            <a:endParaRPr lang="en-US" sz="1400" dirty="0" smtClean="0"/>
          </a:p>
          <a:p>
            <a:r>
              <a:rPr lang="en-US" sz="1400" dirty="0" smtClean="0"/>
              <a:t>EXAMPLE:</a:t>
            </a:r>
          </a:p>
          <a:p>
            <a:endParaRPr lang="en-US" sz="1400"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15</a:t>
            </a:fld>
            <a:endParaRPr lang="en-US"/>
          </a:p>
        </p:txBody>
      </p:sp>
    </p:spTree>
    <p:extLst>
      <p:ext uri="{BB962C8B-B14F-4D97-AF65-F5344CB8AC3E}">
        <p14:creationId xmlns:p14="http://schemas.microsoft.com/office/powerpoint/2010/main" val="255680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A4E845-A317-472F-9C6F-9F0F3A10D8C2}" type="slidenum">
              <a:rPr lang="en-US" smtClean="0"/>
              <a:t>16</a:t>
            </a:fld>
            <a:endParaRPr lang="en-US"/>
          </a:p>
        </p:txBody>
      </p:sp>
    </p:spTree>
    <p:extLst>
      <p:ext uri="{BB962C8B-B14F-4D97-AF65-F5344CB8AC3E}">
        <p14:creationId xmlns:p14="http://schemas.microsoft.com/office/powerpoint/2010/main" val="55703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Simply put:</a:t>
            </a:r>
            <a:r>
              <a:rPr lang="en-US" sz="1400" baseline="0" dirty="0" smtClean="0"/>
              <a:t> i</a:t>
            </a:r>
            <a:r>
              <a:rPr lang="en-US" sz="1400" dirty="0" smtClean="0"/>
              <a:t>f the research goes against the principles/obligations</a:t>
            </a:r>
            <a:r>
              <a:rPr lang="en-US" sz="1400" baseline="0" dirty="0" smtClean="0"/>
              <a:t> of the University and there is profit in the research</a:t>
            </a:r>
            <a:endParaRPr lang="en-US" sz="1400" dirty="0" smtClean="0"/>
          </a:p>
          <a:p>
            <a:endParaRPr lang="en-US" sz="1400" dirty="0" smtClean="0"/>
          </a:p>
          <a:p>
            <a:r>
              <a:rPr lang="en-US" sz="1400" dirty="0" smtClean="0"/>
              <a:t>Example: </a:t>
            </a:r>
            <a:r>
              <a:rPr lang="en-US" sz="1400" baseline="0" dirty="0" smtClean="0"/>
              <a:t>the campus no longer conducts research funded by tobacco companies, as they go against the core values of UC</a:t>
            </a:r>
            <a:endParaRPr lang="en-US" sz="1400" dirty="0" smtClean="0"/>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17</a:t>
            </a:fld>
            <a:endParaRPr lang="en-US"/>
          </a:p>
        </p:txBody>
      </p:sp>
    </p:spTree>
    <p:extLst>
      <p:ext uri="{BB962C8B-B14F-4D97-AF65-F5344CB8AC3E}">
        <p14:creationId xmlns:p14="http://schemas.microsoft.com/office/powerpoint/2010/main" val="2556809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Very direct</a:t>
            </a:r>
            <a:r>
              <a:rPr lang="en-US" sz="1400" baseline="0" dirty="0" smtClean="0"/>
              <a:t> here, if there is a related financial interest between the research and researcher, then a possible conflict of interest is present and has to be reviewed.</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1" u="sng" dirty="0" smtClean="0"/>
              <a:t>This</a:t>
            </a:r>
            <a:r>
              <a:rPr lang="en-US" sz="1400" b="1" i="1" u="sng" baseline="0" dirty="0" smtClean="0"/>
              <a:t> includes </a:t>
            </a:r>
            <a:r>
              <a:rPr lang="en-CA" sz="1400" b="1" i="1" u="sng" kern="1200" dirty="0" smtClean="0">
                <a:solidFill>
                  <a:schemeClr val="tx1"/>
                </a:solidFill>
                <a:effectLst/>
                <a:latin typeface="+mn-lt"/>
                <a:ea typeface="+mn-ea"/>
                <a:cs typeface="+mn-cs"/>
              </a:rPr>
              <a:t>investigators, research staff, and their immediate family during the past 12 months. </a:t>
            </a:r>
            <a:endParaRPr lang="en-US" sz="1400" b="1" i="1" u="sng" dirty="0" smtClean="0"/>
          </a:p>
          <a:p>
            <a:endParaRPr lang="en-US" sz="1400" dirty="0" smtClean="0"/>
          </a:p>
          <a:p>
            <a:r>
              <a:rPr lang="en-US" sz="1400" dirty="0" smtClean="0"/>
              <a:t>1. Principal Investigator and other Investigators involved in research with human subjects </a:t>
            </a:r>
            <a:r>
              <a:rPr lang="en-US" sz="1400" b="1" dirty="0" smtClean="0"/>
              <a:t>may </a:t>
            </a:r>
          </a:p>
          <a:p>
            <a:r>
              <a:rPr lang="en-US" sz="1400" b="1" dirty="0" smtClean="0"/>
              <a:t>not: </a:t>
            </a:r>
          </a:p>
          <a:p>
            <a:r>
              <a:rPr lang="en-US" sz="1400" dirty="0" smtClean="0"/>
              <a:t>a. Directly or indirectly accept any gifts or payments from the sponsor of the research </a:t>
            </a:r>
          </a:p>
          <a:p>
            <a:r>
              <a:rPr lang="en-US" sz="1400" dirty="0" smtClean="0"/>
              <a:t>except for payments that are commensurate with their efforts on behalf of the sponsor. </a:t>
            </a:r>
          </a:p>
          <a:p>
            <a:endParaRPr lang="en-US" sz="1400" dirty="0" smtClean="0"/>
          </a:p>
          <a:p>
            <a:r>
              <a:rPr lang="en-US" sz="1400" dirty="0" smtClean="0"/>
              <a:t>b. Buy or sell common stock (as opposed to mutual funds) in the sponsor of the research </a:t>
            </a:r>
          </a:p>
          <a:p>
            <a:r>
              <a:rPr lang="en-US" sz="1400" dirty="0" smtClean="0"/>
              <a:t>until their involvement in the research ends and the results of the research are published </a:t>
            </a:r>
          </a:p>
          <a:p>
            <a:r>
              <a:rPr lang="en-US" sz="1400" dirty="0" smtClean="0"/>
              <a:t>or otherwise disseminated to the public. </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9AA4E845-A317-472F-9C6F-9F0F3A10D8C2}" type="slidenum">
              <a:rPr lang="en-US" smtClean="0"/>
              <a:t>18</a:t>
            </a:fld>
            <a:endParaRPr lang="en-US"/>
          </a:p>
        </p:txBody>
      </p:sp>
    </p:spTree>
    <p:extLst>
      <p:ext uri="{BB962C8B-B14F-4D97-AF65-F5344CB8AC3E}">
        <p14:creationId xmlns:p14="http://schemas.microsoft.com/office/powerpoint/2010/main" val="3954650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0"/>
              </a:spcAft>
              <a:buFont typeface="Wingdings" panose="05000000000000000000" pitchFamily="2" charset="2"/>
              <a:buChar char="v"/>
            </a:pPr>
            <a:endParaRPr lang="en-US" sz="1600" dirty="0" smtClean="0"/>
          </a:p>
          <a:p>
            <a:pPr>
              <a:lnSpc>
                <a:spcPct val="120000"/>
              </a:lnSpc>
              <a:spcAft>
                <a:spcPts val="0"/>
              </a:spcAft>
              <a:buFont typeface="Wingdings" panose="05000000000000000000" pitchFamily="2" charset="2"/>
              <a:buChar char="v"/>
            </a:pPr>
            <a:r>
              <a:rPr lang="en-US" sz="1600" dirty="0" smtClean="0"/>
              <a:t>Ownership interest of any value including, but not limited to stocks and options, exclusive of interests in publicly-traded, diversified mutual funds.</a:t>
            </a:r>
          </a:p>
          <a:p>
            <a:pPr marL="0" indent="0">
              <a:lnSpc>
                <a:spcPct val="120000"/>
              </a:lnSpc>
              <a:spcAft>
                <a:spcPts val="0"/>
              </a:spcAft>
              <a:buNone/>
            </a:pPr>
            <a:endParaRPr lang="en-US" sz="1400" dirty="0" smtClean="0"/>
          </a:p>
          <a:p>
            <a:pPr>
              <a:lnSpc>
                <a:spcPct val="120000"/>
              </a:lnSpc>
              <a:spcAft>
                <a:spcPts val="0"/>
              </a:spcAft>
              <a:buFont typeface="Wingdings" panose="05000000000000000000" pitchFamily="2" charset="2"/>
              <a:buChar char="v"/>
            </a:pPr>
            <a:r>
              <a:rPr lang="en-US" sz="1600" dirty="0" smtClean="0"/>
              <a:t>Compensation of any amount including, but not limited to honoraria, consultant fees, royalties, or other income.</a:t>
            </a:r>
          </a:p>
          <a:p>
            <a:pPr marL="0" indent="0">
              <a:lnSpc>
                <a:spcPct val="120000"/>
              </a:lnSpc>
              <a:spcAft>
                <a:spcPts val="0"/>
              </a:spcAft>
              <a:buNone/>
            </a:pPr>
            <a:endParaRPr lang="en-US" sz="1400" dirty="0" smtClean="0"/>
          </a:p>
          <a:p>
            <a:pPr>
              <a:lnSpc>
                <a:spcPct val="120000"/>
              </a:lnSpc>
              <a:spcAft>
                <a:spcPts val="0"/>
              </a:spcAft>
              <a:buFont typeface="Wingdings" panose="05000000000000000000" pitchFamily="2" charset="2"/>
              <a:buChar char="v"/>
            </a:pPr>
            <a:r>
              <a:rPr lang="en-US" sz="1600" dirty="0" smtClean="0"/>
              <a:t>Proprietary interest of any value including, but not limited to patents, trademarks, copyrights, and licensing agreements.</a:t>
            </a:r>
          </a:p>
          <a:p>
            <a:pPr marL="0" indent="0">
              <a:lnSpc>
                <a:spcPct val="120000"/>
              </a:lnSpc>
              <a:spcAft>
                <a:spcPts val="0"/>
              </a:spcAft>
              <a:buNone/>
            </a:pPr>
            <a:endParaRPr lang="en-US" sz="1600" dirty="0" smtClean="0"/>
          </a:p>
          <a:p>
            <a:pPr>
              <a:lnSpc>
                <a:spcPct val="120000"/>
              </a:lnSpc>
              <a:spcAft>
                <a:spcPts val="0"/>
              </a:spcAft>
              <a:buFont typeface="Wingdings" panose="05000000000000000000" pitchFamily="2" charset="2"/>
              <a:buChar char="v"/>
            </a:pPr>
            <a:r>
              <a:rPr lang="en-US" sz="1600" dirty="0" smtClean="0"/>
              <a:t>Board or executive relationship, regardless of compensation.</a:t>
            </a:r>
          </a:p>
          <a:p>
            <a:pPr marL="0" indent="0">
              <a:lnSpc>
                <a:spcPct val="120000"/>
              </a:lnSpc>
              <a:spcAft>
                <a:spcPts val="0"/>
              </a:spcAft>
              <a:buNone/>
            </a:pPr>
            <a:endParaRPr lang="en-US" sz="1400" dirty="0" smtClean="0"/>
          </a:p>
          <a:p>
            <a:pPr>
              <a:lnSpc>
                <a:spcPct val="120000"/>
              </a:lnSpc>
              <a:spcAft>
                <a:spcPts val="0"/>
              </a:spcAft>
              <a:buFont typeface="Wingdings" panose="05000000000000000000" pitchFamily="2" charset="2"/>
              <a:buChar char="v"/>
            </a:pPr>
            <a:r>
              <a:rPr lang="en-US" sz="1600" dirty="0" smtClean="0"/>
              <a:t>Reimbursed or sponsored travel by an entity other than a federal, state, or local government agency, higher education institution or affiliated research institute, academic teaching hospital, or medical center.</a:t>
            </a:r>
            <a:endParaRPr lang="en-US" sz="2800" dirty="0" smtClean="0"/>
          </a:p>
          <a:p>
            <a:endParaRPr lang="en-US" sz="1600" dirty="0" smtClean="0"/>
          </a:p>
          <a:p>
            <a:r>
              <a:rPr lang="en-US" sz="1600" dirty="0" smtClean="0"/>
              <a:t>This information is found</a:t>
            </a:r>
            <a:r>
              <a:rPr lang="en-US" sz="1600" baseline="0" dirty="0" smtClean="0"/>
              <a:t> on our forms HRP-211 and 212</a:t>
            </a:r>
          </a:p>
          <a:p>
            <a:endParaRPr lang="en-US" sz="1600" baseline="0" dirty="0" smtClean="0"/>
          </a:p>
          <a:p>
            <a:pPr marL="109537" indent="0">
              <a:buFont typeface="Arial" pitchFamily="34" charset="0"/>
              <a:buNone/>
              <a:defRPr/>
            </a:pPr>
            <a:r>
              <a:rPr lang="en-US" sz="1600" dirty="0" smtClean="0"/>
              <a:t>Ask the committee some</a:t>
            </a:r>
            <a:r>
              <a:rPr lang="en-US" sz="1600" baseline="0" dirty="0" smtClean="0"/>
              <a:t> examples</a:t>
            </a:r>
            <a:r>
              <a:rPr lang="en-US" sz="1600" dirty="0" smtClean="0"/>
              <a:t> of COI: </a:t>
            </a:r>
          </a:p>
          <a:p>
            <a:pPr marL="395287" indent="-285750">
              <a:buFont typeface="Arial" pitchFamily="34" charset="0"/>
              <a:buChar char="•"/>
              <a:defRPr/>
            </a:pPr>
            <a:r>
              <a:rPr lang="en-US" sz="1600" dirty="0" smtClean="0"/>
              <a:t>Consulting</a:t>
            </a:r>
          </a:p>
          <a:p>
            <a:pPr marL="395287" indent="-285750">
              <a:buFont typeface="Arial" pitchFamily="34" charset="0"/>
              <a:buChar char="•"/>
              <a:defRPr/>
            </a:pPr>
            <a:r>
              <a:rPr lang="en-US" sz="1600" dirty="0" smtClean="0"/>
              <a:t>Honoraria</a:t>
            </a:r>
          </a:p>
          <a:p>
            <a:pPr marL="395287" indent="-285750">
              <a:buFont typeface="Arial" pitchFamily="34" charset="0"/>
              <a:buChar char="•"/>
              <a:defRPr/>
            </a:pPr>
            <a:r>
              <a:rPr lang="en-US" sz="1600" dirty="0" smtClean="0"/>
              <a:t>Travel reimbursements</a:t>
            </a:r>
          </a:p>
          <a:p>
            <a:pPr marL="395287" indent="-285750">
              <a:buFont typeface="Arial" pitchFamily="34" charset="0"/>
              <a:buChar char="•"/>
              <a:defRPr/>
            </a:pPr>
            <a:r>
              <a:rPr lang="en-US" sz="1600" dirty="0" smtClean="0"/>
              <a:t>Management/board/advisory positions</a:t>
            </a:r>
          </a:p>
          <a:p>
            <a:pPr marL="395287" indent="-285750">
              <a:buFont typeface="Arial" pitchFamily="34" charset="0"/>
              <a:buChar char="•"/>
              <a:defRPr/>
            </a:pPr>
            <a:r>
              <a:rPr lang="en-US" sz="1600" dirty="0" smtClean="0"/>
              <a:t>Equity interests </a:t>
            </a:r>
          </a:p>
          <a:p>
            <a:pPr marL="395287" indent="-285750">
              <a:buFont typeface="Arial" pitchFamily="34" charset="0"/>
              <a:buChar char="•"/>
              <a:defRPr/>
            </a:pPr>
            <a:r>
              <a:rPr lang="en-US" sz="1600" dirty="0" smtClean="0"/>
              <a:t>Patents &amp; licensing arrangements</a:t>
            </a:r>
          </a:p>
          <a:p>
            <a:pPr marL="395287" indent="-285750">
              <a:buFont typeface="Arial" pitchFamily="34" charset="0"/>
              <a:buChar char="•"/>
              <a:defRPr/>
            </a:pPr>
            <a:r>
              <a:rPr lang="en-US" sz="1600" dirty="0" smtClean="0"/>
              <a:t>Ownership/management of a startup</a:t>
            </a:r>
            <a:endParaRPr lang="en-US" sz="1600" dirty="0"/>
          </a:p>
        </p:txBody>
      </p:sp>
      <p:sp>
        <p:nvSpPr>
          <p:cNvPr id="4" name="Slide Number Placeholder 3"/>
          <p:cNvSpPr>
            <a:spLocks noGrp="1"/>
          </p:cNvSpPr>
          <p:nvPr>
            <p:ph type="sldNum" sz="quarter" idx="10"/>
          </p:nvPr>
        </p:nvSpPr>
        <p:spPr/>
        <p:txBody>
          <a:bodyPr/>
          <a:lstStyle/>
          <a:p>
            <a:fld id="{9AA4E845-A317-472F-9C6F-9F0F3A10D8C2}" type="slidenum">
              <a:rPr lang="en-US" smtClean="0"/>
              <a:t>19</a:t>
            </a:fld>
            <a:endParaRPr lang="en-US"/>
          </a:p>
        </p:txBody>
      </p:sp>
    </p:spTree>
    <p:extLst>
      <p:ext uri="{BB962C8B-B14F-4D97-AF65-F5344CB8AC3E}">
        <p14:creationId xmlns:p14="http://schemas.microsoft.com/office/powerpoint/2010/main" val="315512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Let’s be honest,</a:t>
            </a:r>
            <a:r>
              <a:rPr lang="en-US" sz="1600" baseline="0" dirty="0" smtClean="0"/>
              <a:t> all human subject research contains an element of risk, so w</a:t>
            </a:r>
            <a:r>
              <a:rPr lang="en-US" sz="1600" dirty="0" smtClean="0"/>
              <a:t>hy is it important for</a:t>
            </a:r>
            <a:r>
              <a:rPr lang="en-US" sz="1600" baseline="0" dirty="0" smtClean="0"/>
              <a:t> researchers </a:t>
            </a:r>
            <a:r>
              <a:rPr lang="en-US" sz="1600" dirty="0" smtClean="0"/>
              <a:t>know ways to minimize</a:t>
            </a:r>
            <a:r>
              <a:rPr lang="en-US" sz="1600" baseline="0" dirty="0" smtClean="0"/>
              <a:t> </a:t>
            </a:r>
            <a:r>
              <a:rPr lang="en-US" sz="1600" dirty="0" smtClean="0"/>
              <a:t>risk?</a:t>
            </a:r>
          </a:p>
          <a:p>
            <a:endParaRPr lang="en-US" sz="1600" dirty="0" smtClean="0"/>
          </a:p>
          <a:p>
            <a:r>
              <a:rPr lang="en-US" sz="1600" b="0" i="0" kern="1200" dirty="0" smtClean="0">
                <a:solidFill>
                  <a:schemeClr val="tx1"/>
                </a:solidFill>
                <a:effectLst/>
                <a:latin typeface="+mn-lt"/>
                <a:ea typeface="+mn-ea"/>
                <a:cs typeface="+mn-cs"/>
              </a:rPr>
              <a:t>When you submit protocols</a:t>
            </a:r>
            <a:r>
              <a:rPr lang="en-US" sz="1600" b="0" i="0" kern="1200" baseline="0" dirty="0" smtClean="0">
                <a:solidFill>
                  <a:schemeClr val="tx1"/>
                </a:solidFill>
                <a:effectLst/>
                <a:latin typeface="+mn-lt"/>
                <a:ea typeface="+mn-ea"/>
                <a:cs typeface="+mn-cs"/>
              </a:rPr>
              <a:t> to the IRB the p</a:t>
            </a:r>
            <a:r>
              <a:rPr lang="en-US" sz="1600" b="0" i="0" kern="1200" dirty="0" smtClean="0">
                <a:solidFill>
                  <a:schemeClr val="tx1"/>
                </a:solidFill>
                <a:effectLst/>
                <a:latin typeface="+mn-lt"/>
                <a:ea typeface="+mn-ea"/>
                <a:cs typeface="+mn-cs"/>
              </a:rPr>
              <a:t>rotocols must be</a:t>
            </a:r>
            <a:r>
              <a:rPr lang="en-US" sz="1600" b="0" i="0" kern="1200" baseline="0" dirty="0" smtClean="0">
                <a:solidFill>
                  <a:schemeClr val="tx1"/>
                </a:solidFill>
                <a:effectLst/>
                <a:latin typeface="+mn-lt"/>
                <a:ea typeface="+mn-ea"/>
                <a:cs typeface="+mn-cs"/>
              </a:rPr>
              <a:t> judged</a:t>
            </a:r>
            <a:r>
              <a:rPr lang="en-US" sz="1600" b="0" i="0" kern="1200" dirty="0" smtClean="0">
                <a:solidFill>
                  <a:schemeClr val="tx1"/>
                </a:solidFill>
                <a:effectLst/>
                <a:latin typeface="+mn-lt"/>
                <a:ea typeface="+mn-ea"/>
                <a:cs typeface="+mn-cs"/>
              </a:rPr>
              <a:t> whether the anticipated benefit, either of new knowledge or of improved health for the research subjects, justifies inviting any person to undertake the risks. The IRB should disapprove research in which the risks are judged unreasonable in relation to the anticipated benefit.</a:t>
            </a:r>
          </a:p>
          <a:p>
            <a:endParaRPr lang="en-US" sz="1600" b="0" i="0" kern="1200" dirty="0" smtClean="0">
              <a:solidFill>
                <a:schemeClr val="tx1"/>
              </a:solidFill>
              <a:effectLst/>
              <a:latin typeface="+mn-lt"/>
              <a:ea typeface="+mn-ea"/>
              <a:cs typeface="+mn-cs"/>
            </a:endParaRPr>
          </a:p>
          <a:p>
            <a:r>
              <a:rPr lang="en-US" sz="1600" b="0" i="0" kern="1200" dirty="0" smtClean="0">
                <a:solidFill>
                  <a:schemeClr val="tx1"/>
                </a:solidFill>
                <a:effectLst/>
                <a:latin typeface="+mn-lt"/>
                <a:ea typeface="+mn-ea"/>
                <a:cs typeface="+mn-cs"/>
              </a:rPr>
              <a:t>To avoid this disapproval, you in the research community should be aware</a:t>
            </a:r>
            <a:r>
              <a:rPr lang="en-US" sz="1600" b="0" i="0" kern="1200" baseline="0" dirty="0" smtClean="0">
                <a:solidFill>
                  <a:schemeClr val="tx1"/>
                </a:solidFill>
                <a:effectLst/>
                <a:latin typeface="+mn-lt"/>
                <a:ea typeface="+mn-ea"/>
                <a:cs typeface="+mn-cs"/>
              </a:rPr>
              <a:t> of steps you can take to reduce risk in research.</a:t>
            </a:r>
            <a:endParaRPr lang="en-US" sz="1600" dirty="0"/>
          </a:p>
        </p:txBody>
      </p:sp>
      <p:sp>
        <p:nvSpPr>
          <p:cNvPr id="4" name="Slide Number Placeholder 3"/>
          <p:cNvSpPr>
            <a:spLocks noGrp="1"/>
          </p:cNvSpPr>
          <p:nvPr>
            <p:ph type="sldNum" sz="quarter" idx="10"/>
          </p:nvPr>
        </p:nvSpPr>
        <p:spPr/>
        <p:txBody>
          <a:bodyPr/>
          <a:lstStyle/>
          <a:p>
            <a:fld id="{9AA4E845-A317-472F-9C6F-9F0F3A10D8C2}" type="slidenum">
              <a:rPr lang="en-US" smtClean="0"/>
              <a:t>2</a:t>
            </a:fld>
            <a:endParaRPr lang="en-US"/>
          </a:p>
        </p:txBody>
      </p:sp>
    </p:spTree>
    <p:extLst>
      <p:ext uri="{BB962C8B-B14F-4D97-AF65-F5344CB8AC3E}">
        <p14:creationId xmlns:p14="http://schemas.microsoft.com/office/powerpoint/2010/main" val="2037298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This applies</a:t>
            </a:r>
            <a:r>
              <a:rPr lang="en-US" sz="1400" baseline="0" dirty="0" smtClean="0"/>
              <a:t> to all </a:t>
            </a:r>
            <a:r>
              <a:rPr lang="en-US" sz="1400" dirty="0" smtClean="0"/>
              <a:t>personnel involved in the design, conduct,</a:t>
            </a:r>
            <a:r>
              <a:rPr lang="en-US" sz="1400" baseline="0" dirty="0" smtClean="0"/>
              <a:t> or reporting of the protocol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Besides reporting any possible personal COI, they have to identify any possible institutional COI.</a:t>
            </a:r>
            <a:endParaRPr lang="en-US" sz="1400" dirty="0" smtClean="0"/>
          </a:p>
          <a:p>
            <a:endParaRPr lang="en-US"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20</a:t>
            </a:fld>
            <a:endParaRPr lang="en-US"/>
          </a:p>
        </p:txBody>
      </p:sp>
    </p:spTree>
    <p:extLst>
      <p:ext uri="{BB962C8B-B14F-4D97-AF65-F5344CB8AC3E}">
        <p14:creationId xmlns:p14="http://schemas.microsoft.com/office/powerpoint/2010/main" val="3712002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found on our website</a:t>
            </a:r>
            <a:r>
              <a:rPr lang="en-US" baseline="0" dirty="0" smtClean="0"/>
              <a:t> at research.ucdavis.edu</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21</a:t>
            </a:fld>
            <a:endParaRPr lang="en-US"/>
          </a:p>
        </p:txBody>
      </p:sp>
    </p:spTree>
    <p:extLst>
      <p:ext uri="{BB962C8B-B14F-4D97-AF65-F5344CB8AC3E}">
        <p14:creationId xmlns:p14="http://schemas.microsoft.com/office/powerpoint/2010/main" val="3105062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them of the Resources and Reference Handouts</a:t>
            </a:r>
            <a:endParaRPr lang="en-US" dirty="0"/>
          </a:p>
        </p:txBody>
      </p:sp>
    </p:spTree>
    <p:extLst>
      <p:ext uri="{BB962C8B-B14F-4D97-AF65-F5344CB8AC3E}">
        <p14:creationId xmlns:p14="http://schemas.microsoft.com/office/powerpoint/2010/main" val="251097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178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some</a:t>
            </a:r>
            <a:r>
              <a:rPr lang="en-US" baseline="0" dirty="0" smtClean="0"/>
              <a:t> risks that could be minimized</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3</a:t>
            </a:fld>
            <a:endParaRPr lang="en-US"/>
          </a:p>
        </p:txBody>
      </p:sp>
    </p:spTree>
    <p:extLst>
      <p:ext uri="{BB962C8B-B14F-4D97-AF65-F5344CB8AC3E}">
        <p14:creationId xmlns:p14="http://schemas.microsoft.com/office/powerpoint/2010/main" val="152770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600" baseline="0" dirty="0" smtClean="0"/>
              <a:t>One of the first things the IRB does is ask if the design of the study is sound. These following statements should be applied to all protocols, prior to submission to the IRB.</a:t>
            </a:r>
          </a:p>
          <a:p>
            <a:pPr marL="0" indent="0">
              <a:buFont typeface="+mj-lt"/>
              <a:buNone/>
            </a:pPr>
            <a:endParaRPr lang="en-US" sz="1600" baseline="0" dirty="0" smtClean="0"/>
          </a:p>
          <a:p>
            <a:pPr marL="0" indent="0">
              <a:buFont typeface="+mj-lt"/>
              <a:buNone/>
            </a:pPr>
            <a:r>
              <a:rPr lang="en-US" sz="1600" baseline="0" dirty="0" smtClean="0"/>
              <a:t>Questions all researchers should ask themselves</a:t>
            </a:r>
          </a:p>
          <a:p>
            <a:pPr marL="0" indent="0">
              <a:buFont typeface="+mj-lt"/>
              <a:buNone/>
            </a:pPr>
            <a:endParaRPr lang="en-US" sz="1600" baseline="0" dirty="0" smtClean="0"/>
          </a:p>
          <a:p>
            <a:pPr marL="0" indent="0">
              <a:buFont typeface="+mj-lt"/>
              <a:buNone/>
            </a:pPr>
            <a:r>
              <a:rPr lang="en-US" sz="1600" baseline="0" dirty="0" smtClean="0"/>
              <a:t>Other questions we ask:</a:t>
            </a:r>
          </a:p>
          <a:p>
            <a:pPr marL="0" indent="0">
              <a:buFont typeface="+mj-lt"/>
              <a:buNone/>
            </a:pPr>
            <a:endParaRPr lang="en-US" sz="1600" baseline="0" dirty="0" smtClean="0"/>
          </a:p>
          <a:p>
            <a:pPr marL="0" indent="0">
              <a:buFont typeface="+mj-lt"/>
              <a:buNone/>
            </a:pPr>
            <a:r>
              <a:rPr lang="en-US" sz="1600" baseline="0" dirty="0" smtClean="0"/>
              <a:t>Is the scientific design adequate to answer the question?</a:t>
            </a:r>
          </a:p>
          <a:p>
            <a:pPr marL="0" indent="0">
              <a:buFont typeface="+mj-lt"/>
              <a:buNone/>
            </a:pPr>
            <a:r>
              <a:rPr lang="en-US" sz="1600" baseline="0" dirty="0" smtClean="0"/>
              <a:t>Are the objectives achievable within a given time period?</a:t>
            </a:r>
          </a:p>
          <a:p>
            <a:pPr marL="0" indent="0">
              <a:buFont typeface="+mj-lt"/>
              <a:buNone/>
            </a:pPr>
            <a:r>
              <a:rPr lang="en-US" sz="1600" baseline="0" dirty="0" smtClean="0"/>
              <a:t>Is the scientific design described adequately justified?</a:t>
            </a:r>
          </a:p>
          <a:p>
            <a:pPr marL="0" indent="0">
              <a:buFont typeface="+mj-lt"/>
              <a:buNone/>
            </a:pPr>
            <a:endParaRPr lang="en-US" sz="1600" baseline="0" dirty="0" smtClean="0"/>
          </a:p>
          <a:p>
            <a:pPr marL="0" indent="0">
              <a:buFont typeface="+mj-lt"/>
              <a:buNone/>
            </a:pPr>
            <a:r>
              <a:rPr lang="en-US" sz="1600" baseline="0" dirty="0" smtClean="0"/>
              <a:t>If we cannot answer yes to these questions, the study has risk involved that need to be minimized</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4</a:t>
            </a:fld>
            <a:endParaRPr lang="en-US"/>
          </a:p>
        </p:txBody>
      </p:sp>
    </p:spTree>
    <p:extLst>
      <p:ext uri="{BB962C8B-B14F-4D97-AF65-F5344CB8AC3E}">
        <p14:creationId xmlns:p14="http://schemas.microsoft.com/office/powerpoint/2010/main" val="145437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When you’re designing</a:t>
            </a:r>
            <a:r>
              <a:rPr lang="en-US" sz="1400" baseline="0" dirty="0" smtClean="0"/>
              <a:t> research, you are not only being held to Human Research Regulations you are being held to your own standards and ethical principles of your profession. </a:t>
            </a:r>
          </a:p>
          <a:p>
            <a:endParaRPr lang="en-US" sz="1400" baseline="0" dirty="0" smtClean="0"/>
          </a:p>
          <a:p>
            <a:r>
              <a:rPr lang="en-US" sz="1400" baseline="0" dirty="0" smtClean="0"/>
              <a:t>For example, I’m held to the ethical principles of the Belmont Report : Respect for Persons, Beneficence, and Justice</a:t>
            </a:r>
          </a:p>
          <a:p>
            <a:endParaRPr lang="en-US" sz="1400" baseline="0" dirty="0" smtClean="0"/>
          </a:p>
          <a:p>
            <a:r>
              <a:rPr lang="en-US" sz="1400" dirty="0" smtClean="0"/>
              <a:t>Those in the medical</a:t>
            </a:r>
            <a:r>
              <a:rPr lang="en-US" sz="1400" baseline="0" dirty="0" smtClean="0"/>
              <a:t> profession are held to the Hippocratic Oath and educators to the Code of Ethics.</a:t>
            </a:r>
          </a:p>
          <a:p>
            <a:endParaRPr lang="en-US" baseline="0" dirty="0" smtClean="0"/>
          </a:p>
        </p:txBody>
      </p:sp>
      <p:sp>
        <p:nvSpPr>
          <p:cNvPr id="4" name="Slide Number Placeholder 3"/>
          <p:cNvSpPr>
            <a:spLocks noGrp="1"/>
          </p:cNvSpPr>
          <p:nvPr>
            <p:ph type="sldNum" sz="quarter" idx="10"/>
          </p:nvPr>
        </p:nvSpPr>
        <p:spPr/>
        <p:txBody>
          <a:bodyPr/>
          <a:lstStyle/>
          <a:p>
            <a:fld id="{9AA4E845-A317-472F-9C6F-9F0F3A10D8C2}" type="slidenum">
              <a:rPr lang="en-US" smtClean="0"/>
              <a:t>5</a:t>
            </a:fld>
            <a:endParaRPr lang="en-US"/>
          </a:p>
        </p:txBody>
      </p:sp>
    </p:spTree>
    <p:extLst>
      <p:ext uri="{BB962C8B-B14F-4D97-AF65-F5344CB8AC3E}">
        <p14:creationId xmlns:p14="http://schemas.microsoft.com/office/powerpoint/2010/main" val="375351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Yes, this is an extremes situation, but just take it at face value.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Hippocratic Oath states “</a:t>
            </a:r>
            <a:r>
              <a:rPr lang="en-US" sz="1400" b="0" i="0" kern="1200" dirty="0" smtClean="0">
                <a:solidFill>
                  <a:schemeClr val="tx1"/>
                </a:solidFill>
                <a:effectLst/>
                <a:latin typeface="+mn-lt"/>
                <a:ea typeface="+mn-ea"/>
                <a:cs typeface="+mn-cs"/>
              </a:rPr>
              <a:t>I will prevent disease whenever I can, for prevention is preferable to cure”.</a:t>
            </a:r>
            <a:r>
              <a:rPr lang="en-US" sz="1400" b="0" i="0" kern="1200" baseline="0" dirty="0" smtClean="0">
                <a:solidFill>
                  <a:schemeClr val="tx1"/>
                </a:solidFill>
                <a:effectLst/>
                <a:latin typeface="+mn-lt"/>
                <a:ea typeface="+mn-ea"/>
                <a:cs typeface="+mn-cs"/>
              </a:rPr>
              <a:t> The IRB usually does not allow subjects to be exposed to ailments.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6</a:t>
            </a:fld>
            <a:endParaRPr lang="en-US"/>
          </a:p>
        </p:txBody>
      </p:sp>
    </p:spTree>
    <p:extLst>
      <p:ext uri="{BB962C8B-B14F-4D97-AF65-F5344CB8AC3E}">
        <p14:creationId xmlns:p14="http://schemas.microsoft.com/office/powerpoint/2010/main" val="96199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400" baseline="0" dirty="0" smtClean="0"/>
              <a:t>Go through the study and flag everything that you may consider a risk a participant may be exposed. Then assign a low, medium, high tag to the risk. Then think to yourself, what can I do to minimize this risk.</a:t>
            </a:r>
          </a:p>
          <a:p>
            <a:endParaRPr lang="en-US" sz="1400" baseline="0" dirty="0" smtClean="0"/>
          </a:p>
          <a:p>
            <a:r>
              <a:rPr lang="en-US" sz="1400" b="1" baseline="0" dirty="0" smtClean="0"/>
              <a:t>The next slides will discuss on how we can minimize the risks once they have been recognized</a:t>
            </a:r>
          </a:p>
          <a:p>
            <a:pPr algn="l"/>
            <a:endParaRPr lang="en-US" baseline="0" dirty="0" smtClean="0"/>
          </a:p>
          <a:p>
            <a:pPr algn="l"/>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7</a:t>
            </a:fld>
            <a:endParaRPr lang="en-US"/>
          </a:p>
        </p:txBody>
      </p:sp>
    </p:spTree>
    <p:extLst>
      <p:ext uri="{BB962C8B-B14F-4D97-AF65-F5344CB8AC3E}">
        <p14:creationId xmlns:p14="http://schemas.microsoft.com/office/powerpoint/2010/main" val="243472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Blood Draws: very common in research to draw blood, but why expose the subjects to additional </a:t>
            </a:r>
            <a:r>
              <a:rPr lang="en-US" sz="1400" baseline="0" dirty="0" err="1" smtClean="0"/>
              <a:t>venipunctures</a:t>
            </a:r>
            <a:r>
              <a:rPr lang="en-US" sz="1400" baseline="0" dirty="0" smtClean="0"/>
              <a:t> when you can piggyback on a standard of care draw. With one stick you can get the standard of care blood and research blood (e.g. one draw, 5 tubes). Please keep in mind the limits on the amount you can draw and how often you can draw to meet Category 2 of minimal risk. For both research and standard of care are calculated under Category 2.</a:t>
            </a:r>
          </a:p>
          <a:p>
            <a:endParaRPr lang="en-US" sz="1400" baseline="0" dirty="0" smtClean="0"/>
          </a:p>
          <a:p>
            <a:r>
              <a:rPr lang="en-US" sz="1400" baseline="0" dirty="0" smtClean="0"/>
              <a:t>X-rays: if the research requires an x-ray done, utilize a standard of care one if available. For Expedited Category 4 does not allow X-Rays to be done as minimal risk.</a:t>
            </a:r>
          </a:p>
          <a:p>
            <a:endParaRPr lang="en-US" sz="1400" baseline="0" dirty="0" smtClean="0"/>
          </a:p>
          <a:p>
            <a:r>
              <a:rPr lang="en-US" sz="1400" baseline="0" dirty="0" smtClean="0"/>
              <a:t>ECG: allowable under category 4, but if you don’t have to do an additional one for research purposes, why bother.</a:t>
            </a:r>
          </a:p>
          <a:p>
            <a:endParaRPr lang="en-US" sz="1400" baseline="0" dirty="0" smtClean="0"/>
          </a:p>
          <a:p>
            <a:r>
              <a:rPr lang="en-US" sz="1400" baseline="0" dirty="0" smtClean="0"/>
              <a:t>Biopsies: not allowed under expedited review, if done for research, use leftover specimens from a standard of care procedure. If you need to collect extra tissue during the biopsy, that also is not covered under expedited.</a:t>
            </a:r>
          </a:p>
          <a:p>
            <a:endParaRPr lang="en-US" sz="1400" dirty="0" smtClean="0"/>
          </a:p>
          <a:p>
            <a:r>
              <a:rPr lang="en-US" sz="1400" dirty="0" smtClean="0"/>
              <a:t>No reason to repeat unnecessary procedures and waste the subjects</a:t>
            </a:r>
            <a:r>
              <a:rPr lang="en-US" sz="1400" baseline="0" dirty="0" smtClean="0"/>
              <a:t> time and put them at additional risks</a:t>
            </a:r>
            <a:r>
              <a:rPr lang="en-US" sz="1400" dirty="0" smtClean="0"/>
              <a:t>. Realize that some</a:t>
            </a:r>
            <a:r>
              <a:rPr lang="en-US" sz="1400" baseline="0" dirty="0" smtClean="0"/>
              <a:t> standard of care procedures are not considered minimal risk (i.e. X-Rays). </a:t>
            </a:r>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8</a:t>
            </a:fld>
            <a:endParaRPr lang="en-US"/>
          </a:p>
        </p:txBody>
      </p:sp>
    </p:spTree>
    <p:extLst>
      <p:ext uri="{BB962C8B-B14F-4D97-AF65-F5344CB8AC3E}">
        <p14:creationId xmlns:p14="http://schemas.microsoft.com/office/powerpoint/2010/main" val="2434723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Think to yourself. You know what you want to achieve, but do you have to use an experimental and/or non standard care treatment, device, or procedure to achieve the exact same thing. Unless the study is about that experimental and/or non standard of care, then that is understandable.</a:t>
            </a:r>
          </a:p>
          <a:p>
            <a:endParaRPr lang="en-US" baseline="0" dirty="0" smtClean="0"/>
          </a:p>
          <a:p>
            <a:r>
              <a:rPr lang="en-US" baseline="0" dirty="0" smtClean="0"/>
              <a:t>This represents where everything is done for research purposes. Nothing is standard of care</a:t>
            </a:r>
          </a:p>
          <a:p>
            <a:endParaRPr lang="en-US" baseline="0" dirty="0" smtClean="0"/>
          </a:p>
          <a:p>
            <a:r>
              <a:rPr lang="en-US" baseline="0" dirty="0" smtClean="0"/>
              <a:t>Extreme situations: </a:t>
            </a:r>
          </a:p>
          <a:p>
            <a:endParaRPr lang="en-US" baseline="0" dirty="0" smtClean="0"/>
          </a:p>
          <a:p>
            <a:r>
              <a:rPr lang="en-US" baseline="0" dirty="0" smtClean="0"/>
              <a:t>why use a rectal thermometer on a baby when an infrared thermometer is available, easier to use, and less risk.</a:t>
            </a:r>
          </a:p>
          <a:p>
            <a:endParaRPr lang="en-US" baseline="0" dirty="0" smtClean="0"/>
          </a:p>
          <a:p>
            <a:r>
              <a:rPr lang="en-US" baseline="0" dirty="0" smtClean="0"/>
              <a:t>Do you need to do a venipuncture or will a finger stick suffice?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AA4E845-A317-472F-9C6F-9F0F3A10D8C2}" type="slidenum">
              <a:rPr lang="en-US" smtClean="0"/>
              <a:t>9</a:t>
            </a:fld>
            <a:endParaRPr lang="en-US"/>
          </a:p>
        </p:txBody>
      </p:sp>
    </p:spTree>
    <p:extLst>
      <p:ext uri="{BB962C8B-B14F-4D97-AF65-F5344CB8AC3E}">
        <p14:creationId xmlns:p14="http://schemas.microsoft.com/office/powerpoint/2010/main" val="2434723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146" y="2281303"/>
            <a:ext cx="8894853" cy="853357"/>
          </a:xfrm>
          <a:prstGeom prst="rect">
            <a:avLst/>
          </a:prstGeom>
        </p:spPr>
      </p:pic>
      <p:sp>
        <p:nvSpPr>
          <p:cNvPr id="2" name="Title 1"/>
          <p:cNvSpPr>
            <a:spLocks noGrp="1"/>
          </p:cNvSpPr>
          <p:nvPr>
            <p:ph type="ctrTitle" hasCustomPrompt="1"/>
          </p:nvPr>
        </p:nvSpPr>
        <p:spPr>
          <a:xfrm>
            <a:off x="249147" y="3134661"/>
            <a:ext cx="8741169" cy="903940"/>
          </a:xfrm>
        </p:spPr>
        <p:txBody>
          <a:bodyPr anchor="t">
            <a:noAutofit/>
          </a:bodyPr>
          <a:lstStyle>
            <a:lvl1pPr algn="r">
              <a:defRPr sz="2800" baseline="0">
                <a:solidFill>
                  <a:schemeClr val="accent1"/>
                </a:solidFill>
                <a:latin typeface="Futura UC Davis Medium" pitchFamily="34" charset="0"/>
              </a:defRPr>
            </a:lvl1pPr>
          </a:lstStyle>
          <a:p>
            <a:r>
              <a:rPr lang="en-US" dirty="0" smtClean="0"/>
              <a:t>Insert SUBTITLE</a:t>
            </a:r>
            <a:endParaRPr lang="en-US" dirty="0"/>
          </a:p>
        </p:txBody>
      </p:sp>
      <p:pic>
        <p:nvPicPr>
          <p:cNvPr id="22"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018982"/>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0" hasCustomPrompt="1"/>
          </p:nvPr>
        </p:nvSpPr>
        <p:spPr>
          <a:xfrm>
            <a:off x="391272" y="2362200"/>
            <a:ext cx="8610600" cy="853357"/>
          </a:xfrm>
        </p:spPr>
        <p:txBody>
          <a:bodyPr anchor="b">
            <a:noAutofit/>
          </a:bodyPr>
          <a:lstStyle>
            <a:lvl1pPr marL="0" indent="0" algn="l">
              <a:buFontTx/>
              <a:buNone/>
              <a:defRPr sz="2800" i="0" baseline="0">
                <a:solidFill>
                  <a:schemeClr val="bg1"/>
                </a:solidFill>
                <a:latin typeface="Futura UC Davis Medium" pitchFamily="34" charset="0"/>
              </a:defRPr>
            </a:lvl1pPr>
            <a:lvl2pPr marL="457200" indent="0">
              <a:buFontTx/>
              <a:buNone/>
              <a:defRPr sz="1800">
                <a:solidFill>
                  <a:schemeClr val="accent4"/>
                </a:solidFill>
              </a:defRPr>
            </a:lvl2pPr>
            <a:lvl3pPr marL="914400" indent="0">
              <a:buFontTx/>
              <a:buNone/>
              <a:defRPr sz="1800">
                <a:solidFill>
                  <a:schemeClr val="accent4"/>
                </a:solidFill>
              </a:defRPr>
            </a:lvl3pPr>
            <a:lvl4pPr marL="1371600" indent="0">
              <a:buFontTx/>
              <a:buNone/>
              <a:defRPr sz="1800">
                <a:solidFill>
                  <a:schemeClr val="accent4"/>
                </a:solidFill>
              </a:defRPr>
            </a:lvl4pPr>
            <a:lvl5pPr marL="1828800" indent="0">
              <a:buFontTx/>
              <a:buNone/>
              <a:defRPr sz="1800">
                <a:solidFill>
                  <a:schemeClr val="accent4"/>
                </a:solidFill>
              </a:defRPr>
            </a:lvl5pPr>
          </a:lstStyle>
          <a:p>
            <a:pPr lvl="0"/>
            <a:r>
              <a:rPr lang="en-US" dirty="0" smtClean="0"/>
              <a:t>Insert TITLE</a:t>
            </a:r>
            <a:endParaRPr lang="en-US" dirty="0"/>
          </a:p>
        </p:txBody>
      </p:sp>
      <p:grpSp>
        <p:nvGrpSpPr>
          <p:cNvPr id="11" name="Group 10"/>
          <p:cNvGrpSpPr/>
          <p:nvPr userDrawn="1"/>
        </p:nvGrpSpPr>
        <p:grpSpPr>
          <a:xfrm>
            <a:off x="249146" y="519222"/>
            <a:ext cx="3908250" cy="1763362"/>
            <a:chOff x="249146" y="519222"/>
            <a:chExt cx="3908250" cy="1763362"/>
          </a:xfrm>
        </p:grpSpPr>
        <p:pic>
          <p:nvPicPr>
            <p:cNvPr id="12" name="Picture 3" descr="!RESEARC"/>
            <p:cNvPicPr>
              <a:picLocks noChangeAspect="1" noChangeArrowheads="1"/>
            </p:cNvPicPr>
            <p:nvPr/>
          </p:nvPicPr>
          <p:blipFill>
            <a:blip r:embed="rId4">
              <a:extLst>
                <a:ext uri="{28A0092B-C50C-407E-A947-70E740481C1C}">
                  <a14:useLocalDpi xmlns:a14="http://schemas.microsoft.com/office/drawing/2010/main" val="0"/>
                </a:ext>
              </a:extLst>
            </a:blip>
            <a:srcRect l="18768" t="10406" r="30205" b="18307"/>
            <a:stretch>
              <a:fillRect/>
            </a:stretch>
          </p:blipFill>
          <p:spPr bwMode="auto">
            <a:xfrm>
              <a:off x="3328919" y="520700"/>
              <a:ext cx="828477" cy="1761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4" descr="dreamstime_10888918836SqlCh - barley_CMYK"/>
            <p:cNvPicPr>
              <a:picLocks noChangeAspect="1" noChangeArrowheads="1"/>
            </p:cNvPicPr>
            <p:nvPr/>
          </p:nvPicPr>
          <p:blipFill>
            <a:blip r:embed="rId5" cstate="print">
              <a:extLst>
                <a:ext uri="{28A0092B-C50C-407E-A947-70E740481C1C}">
                  <a14:useLocalDpi xmlns:a14="http://schemas.microsoft.com/office/drawing/2010/main" val="0"/>
                </a:ext>
              </a:extLst>
            </a:blip>
            <a:srcRect l="30003" t="10297" r="44283" b="10452"/>
            <a:stretch>
              <a:fillRect/>
            </a:stretch>
          </p:blipFill>
          <p:spPr bwMode="auto">
            <a:xfrm>
              <a:off x="992282" y="520153"/>
              <a:ext cx="762997" cy="1762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5" descr="cell"/>
            <p:cNvPicPr>
              <a:picLocks noChangeAspect="1" noChangeArrowheads="1"/>
            </p:cNvPicPr>
            <p:nvPr/>
          </p:nvPicPr>
          <p:blipFill>
            <a:blip r:embed="rId6">
              <a:extLst>
                <a:ext uri="{28A0092B-C50C-407E-A947-70E740481C1C}">
                  <a14:useLocalDpi xmlns:a14="http://schemas.microsoft.com/office/drawing/2010/main" val="0"/>
                </a:ext>
              </a:extLst>
            </a:blip>
            <a:srcRect t="1509" b="7732"/>
            <a:stretch>
              <a:fillRect/>
            </a:stretch>
          </p:blipFill>
          <p:spPr bwMode="auto">
            <a:xfrm rot="16200000">
              <a:off x="2066470" y="1019959"/>
              <a:ext cx="1761678" cy="763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6" descr="oocytesJSH"/>
            <p:cNvPicPr>
              <a:picLocks noChangeAspect="1" noChangeArrowheads="1"/>
            </p:cNvPicPr>
            <p:nvPr/>
          </p:nvPicPr>
          <p:blipFill>
            <a:blip r:embed="rId7" cstate="print">
              <a:extLst>
                <a:ext uri="{28A0092B-C50C-407E-A947-70E740481C1C}">
                  <a14:useLocalDpi xmlns:a14="http://schemas.microsoft.com/office/drawing/2010/main" val="0"/>
                </a:ext>
              </a:extLst>
            </a:blip>
            <a:srcRect l="4649" t="29065" r="4654" b="21080"/>
            <a:stretch>
              <a:fillRect/>
            </a:stretch>
          </p:blipFill>
          <p:spPr bwMode="auto">
            <a:xfrm rot="5400000">
              <a:off x="-259658" y="1029709"/>
              <a:ext cx="1760817" cy="743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7" descr="strawberry"/>
            <p:cNvPicPr>
              <a:picLocks noChangeAspect="1" noChangeArrowheads="1"/>
            </p:cNvPicPr>
            <p:nvPr/>
          </p:nvPicPr>
          <p:blipFill>
            <a:blip r:embed="rId8" cstate="print">
              <a:extLst>
                <a:ext uri="{28A0092B-C50C-407E-A947-70E740481C1C}">
                  <a14:useLocalDpi xmlns:a14="http://schemas.microsoft.com/office/drawing/2010/main" val="0"/>
                </a:ext>
              </a:extLst>
            </a:blip>
            <a:srcRect l="13667" t="26" r="17285" b="558"/>
            <a:stretch>
              <a:fillRect/>
            </a:stretch>
          </p:blipFill>
          <p:spPr bwMode="auto">
            <a:xfrm>
              <a:off x="1756214" y="519222"/>
              <a:ext cx="812035" cy="176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551752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ntent-sm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53344" y="685800"/>
            <a:ext cx="8890655" cy="518243"/>
          </a:xfrm>
        </p:spPr>
        <p:txBody>
          <a:bodyPr>
            <a:noAutofit/>
          </a:bodyPr>
          <a:lstStyle>
            <a:lvl1pPr algn="l">
              <a:defRPr sz="21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724400" cy="4276724"/>
          </a:xfrm>
        </p:spPr>
        <p:txBody>
          <a:bodyPr/>
          <a:lstStyle>
            <a:lvl1pPr marL="228600" marR="0" indent="-228600" algn="l" defTabSz="914400" rtl="0" eaLnBrk="1" fontAlgn="auto" latinLnBrk="0" hangingPunct="1">
              <a:lnSpc>
                <a:spcPct val="100000"/>
              </a:lnSpc>
              <a:spcBef>
                <a:spcPts val="0"/>
              </a:spcBef>
              <a:spcAft>
                <a:spcPts val="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3581400" y="6202699"/>
            <a:ext cx="477251"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9" name="Content Placeholder 8"/>
          <p:cNvSpPr>
            <a:spLocks noGrp="1"/>
          </p:cNvSpPr>
          <p:nvPr>
            <p:ph sz="quarter" idx="12" hasCustomPrompt="1"/>
          </p:nvPr>
        </p:nvSpPr>
        <p:spPr>
          <a:xfrm>
            <a:off x="457200" y="1337243"/>
            <a:ext cx="4876459"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
        <p:nvSpPr>
          <p:cNvPr id="4" name="Slide Number Placeholder 3"/>
          <p:cNvSpPr>
            <a:spLocks noGrp="1"/>
          </p:cNvSpPr>
          <p:nvPr>
            <p:ph type="sldNum" sz="quarter" idx="13"/>
          </p:nvPr>
        </p:nvSpPr>
        <p:spPr/>
        <p:txBody>
          <a:bodyPr/>
          <a:lstStyle>
            <a:lvl1pPr>
              <a:defRPr sz="1200">
                <a:solidFill>
                  <a:schemeClr val="accent2"/>
                </a:solidFill>
              </a:defRPr>
            </a:lvl1pPr>
          </a:lstStyle>
          <a:p>
            <a:endParaRPr lang="en-US" dirty="0"/>
          </a:p>
        </p:txBody>
      </p:sp>
    </p:spTree>
    <p:extLst>
      <p:ext uri="{BB962C8B-B14F-4D97-AF65-F5344CB8AC3E}">
        <p14:creationId xmlns:p14="http://schemas.microsoft.com/office/powerpoint/2010/main" val="2088122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ntent-med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45722" y="685800"/>
            <a:ext cx="8898277" cy="518243"/>
          </a:xfrm>
        </p:spPr>
        <p:txBody>
          <a:bodyPr>
            <a:noAutofit/>
          </a:bodyPr>
          <a:lstStyle>
            <a:lvl1pPr algn="l">
              <a:defRPr sz="28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724400" cy="4276724"/>
          </a:xfrm>
        </p:spPr>
        <p:txBody>
          <a:bodyPr/>
          <a:lstStyle>
            <a:lvl1pPr marL="228600" marR="0" indent="-228600" algn="l" defTabSz="914400" rtl="0" eaLnBrk="1" fontAlgn="auto" latinLnBrk="0" hangingPunct="1">
              <a:lnSpc>
                <a:spcPct val="100000"/>
              </a:lnSpc>
              <a:spcBef>
                <a:spcPts val="0"/>
              </a:spcBef>
              <a:spcAft>
                <a:spcPts val="60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4389109" y="6296024"/>
            <a:ext cx="365782"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4" name="Slide Number Placeholder 3"/>
          <p:cNvSpPr>
            <a:spLocks noGrp="1"/>
          </p:cNvSpPr>
          <p:nvPr>
            <p:ph type="sldNum" sz="quarter" idx="10"/>
          </p:nvPr>
        </p:nvSpPr>
        <p:spPr/>
        <p:txBody>
          <a:bodyPr/>
          <a:lstStyle>
            <a:lvl1pPr>
              <a:defRPr>
                <a:solidFill>
                  <a:schemeClr val="accent2"/>
                </a:solidFill>
              </a:defRPr>
            </a:lvl1pPr>
          </a:lstStyle>
          <a:p>
            <a:fld id="{70DDCD2D-FBCF-43C3-A2C8-36E6D5DD405D}" type="slidenum">
              <a:rPr lang="en-US" smtClean="0"/>
              <a:pPr/>
              <a:t>‹#›</a:t>
            </a:fld>
            <a:endParaRPr lang="en-US" dirty="0"/>
          </a:p>
        </p:txBody>
      </p:sp>
      <p:sp>
        <p:nvSpPr>
          <p:cNvPr id="9" name="Content Placeholder 8"/>
          <p:cNvSpPr>
            <a:spLocks noGrp="1"/>
          </p:cNvSpPr>
          <p:nvPr>
            <p:ph sz="quarter" idx="12" hasCustomPrompt="1"/>
          </p:nvPr>
        </p:nvSpPr>
        <p:spPr>
          <a:xfrm>
            <a:off x="457200" y="1337243"/>
            <a:ext cx="4876459"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Tree>
    <p:extLst>
      <p:ext uri="{BB962C8B-B14F-4D97-AF65-F5344CB8AC3E}">
        <p14:creationId xmlns:p14="http://schemas.microsoft.com/office/powerpoint/2010/main" val="1354549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ntent-lg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53344" y="685800"/>
            <a:ext cx="8890655" cy="518243"/>
          </a:xfrm>
        </p:spPr>
        <p:txBody>
          <a:bodyPr>
            <a:noAutofit/>
          </a:bodyPr>
          <a:lstStyle>
            <a:lvl1pPr algn="l">
              <a:defRPr sz="21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648200" cy="4276724"/>
          </a:xfrm>
        </p:spPr>
        <p:txBody>
          <a:bodyPr/>
          <a:lstStyle>
            <a:lvl1pPr marL="228600" marR="0" indent="-228600" algn="l" defTabSz="914400" rtl="0" eaLnBrk="1" fontAlgn="auto" latinLnBrk="0" hangingPunct="1">
              <a:lnSpc>
                <a:spcPct val="100000"/>
              </a:lnSpc>
              <a:spcBef>
                <a:spcPts val="0"/>
              </a:spcBef>
              <a:spcAft>
                <a:spcPts val="120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4540544" y="6296024"/>
            <a:ext cx="365782"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9" name="Content Placeholder 8"/>
          <p:cNvSpPr>
            <a:spLocks noGrp="1"/>
          </p:cNvSpPr>
          <p:nvPr>
            <p:ph sz="quarter" idx="12" hasCustomPrompt="1"/>
          </p:nvPr>
        </p:nvSpPr>
        <p:spPr>
          <a:xfrm>
            <a:off x="381000" y="1295400"/>
            <a:ext cx="4884095"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
        <p:nvSpPr>
          <p:cNvPr id="4" name="Slide Number Placeholder 3"/>
          <p:cNvSpPr>
            <a:spLocks noGrp="1"/>
          </p:cNvSpPr>
          <p:nvPr>
            <p:ph type="sldNum" sz="quarter" idx="13"/>
          </p:nvPr>
        </p:nvSpPr>
        <p:spPr/>
        <p:txBody>
          <a:bodyPr/>
          <a:lstStyle>
            <a:lvl1pPr>
              <a:defRPr>
                <a:solidFill>
                  <a:schemeClr val="accent2"/>
                </a:solidFill>
              </a:defRPr>
            </a:lvl1pPr>
          </a:lstStyle>
          <a:p>
            <a:fld id="{103887EF-BB47-4C14-A692-F131CD44F27E}" type="slidenum">
              <a:rPr lang="en-US" smtClean="0"/>
              <a:pPr/>
              <a:t>‹#›</a:t>
            </a:fld>
            <a:endParaRPr lang="en-US" dirty="0"/>
          </a:p>
        </p:txBody>
      </p:sp>
    </p:spTree>
    <p:extLst>
      <p:ext uri="{BB962C8B-B14F-4D97-AF65-F5344CB8AC3E}">
        <p14:creationId xmlns:p14="http://schemas.microsoft.com/office/powerpoint/2010/main" val="21577014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Content-xl bullet spacin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722" y="228601"/>
            <a:ext cx="8898277" cy="457199"/>
          </a:xfrm>
          <a:prstGeom prst="rect">
            <a:avLst/>
          </a:prstGeom>
        </p:spPr>
      </p:pic>
      <p:sp>
        <p:nvSpPr>
          <p:cNvPr id="2" name="Title 1"/>
          <p:cNvSpPr>
            <a:spLocks noGrp="1"/>
          </p:cNvSpPr>
          <p:nvPr>
            <p:ph type="ctrTitle" hasCustomPrompt="1"/>
          </p:nvPr>
        </p:nvSpPr>
        <p:spPr>
          <a:xfrm>
            <a:off x="253344" y="685800"/>
            <a:ext cx="8890655" cy="518243"/>
          </a:xfrm>
        </p:spPr>
        <p:txBody>
          <a:bodyPr>
            <a:noAutofit/>
          </a:bodyPr>
          <a:lstStyle>
            <a:lvl1pPr algn="l">
              <a:defRPr sz="2100" baseline="0">
                <a:solidFill>
                  <a:schemeClr val="accent4"/>
                </a:solidFill>
                <a:latin typeface="Futura UC Davis Medium" pitchFamily="34" charset="0"/>
              </a:defRPr>
            </a:lvl1pPr>
          </a:lstStyle>
          <a:p>
            <a:r>
              <a:rPr lang="en-US" dirty="0" smtClean="0"/>
              <a:t>INSERT SLIDE TITLE</a:t>
            </a:r>
            <a:endParaRPr lang="en-US" dirty="0"/>
          </a:p>
        </p:txBody>
      </p:sp>
      <p:sp>
        <p:nvSpPr>
          <p:cNvPr id="3" name="Subtitle 2"/>
          <p:cNvSpPr>
            <a:spLocks noGrp="1"/>
          </p:cNvSpPr>
          <p:nvPr>
            <p:ph type="subTitle" idx="1" hasCustomPrompt="1"/>
          </p:nvPr>
        </p:nvSpPr>
        <p:spPr>
          <a:xfrm>
            <a:off x="609600" y="1795849"/>
            <a:ext cx="4884422" cy="4276724"/>
          </a:xfrm>
        </p:spPr>
        <p:txBody>
          <a:bodyPr/>
          <a:lstStyle>
            <a:lvl1pPr marL="228600" marR="0" indent="-228600" algn="l" defTabSz="914400" rtl="0" eaLnBrk="1" fontAlgn="auto" latinLnBrk="0" hangingPunct="1">
              <a:lnSpc>
                <a:spcPct val="100000"/>
              </a:lnSpc>
              <a:spcBef>
                <a:spcPts val="0"/>
              </a:spcBef>
              <a:spcAft>
                <a:spcPts val="1800"/>
              </a:spcAft>
              <a:buClrTx/>
              <a:buSzTx/>
              <a:buFont typeface="Wingdings 2" pitchFamily="18" charset="2"/>
              <a:buChar char=""/>
              <a:tabLst/>
              <a:defRPr sz="1800" baseline="0">
                <a:solidFill>
                  <a:schemeClr val="tx2"/>
                </a:solidFill>
                <a:latin typeface="Futura UC Davis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Bullet</a:t>
            </a:r>
          </a:p>
          <a:p>
            <a:r>
              <a:rPr lang="en-US" dirty="0" smtClean="0"/>
              <a:t>Insert Bullet</a:t>
            </a:r>
          </a:p>
          <a:p>
            <a:endParaRPr lang="en-US" dirty="0"/>
          </a:p>
        </p:txBody>
      </p:sp>
      <p:pic>
        <p:nvPicPr>
          <p:cNvPr id="10" name="Picture 25" descr="OfR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43800" y="6279331"/>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userDrawn="1"/>
        </p:nvSpPr>
        <p:spPr>
          <a:xfrm>
            <a:off x="2303122" y="1795849"/>
            <a:ext cx="5088278" cy="4149256"/>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sz="1800" kern="1200">
                <a:solidFill>
                  <a:schemeClr val="tx2"/>
                </a:solidFill>
                <a:latin typeface="Futura UC Davis Book"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indent="0">
              <a:buNone/>
            </a:pPr>
            <a:endParaRPr lang="en-US" dirty="0"/>
          </a:p>
        </p:txBody>
      </p:sp>
      <p:sp>
        <p:nvSpPr>
          <p:cNvPr id="17" name="Title 1"/>
          <p:cNvSpPr txBox="1">
            <a:spLocks/>
          </p:cNvSpPr>
          <p:nvPr userDrawn="1"/>
        </p:nvSpPr>
        <p:spPr>
          <a:xfrm>
            <a:off x="4371763" y="6273390"/>
            <a:ext cx="365782" cy="38099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kern="1200" baseline="0">
                <a:solidFill>
                  <a:schemeClr val="tx1"/>
                </a:solidFill>
                <a:latin typeface="Futura UC Davis Medium" pitchFamily="34" charset="0"/>
                <a:ea typeface="+mj-ea"/>
                <a:cs typeface="+mj-cs"/>
              </a:defRPr>
            </a:lvl1pPr>
          </a:lstStyle>
          <a:p>
            <a:pPr algn="ctr"/>
            <a:endParaRPr lang="en-US" sz="1000" b="0" dirty="0" smtClean="0">
              <a:solidFill>
                <a:schemeClr val="accent2"/>
              </a:solidFill>
              <a:latin typeface="Futura UC Davis Book" pitchFamily="34" charset="0"/>
            </a:endParaRPr>
          </a:p>
        </p:txBody>
      </p:sp>
      <p:sp>
        <p:nvSpPr>
          <p:cNvPr id="9" name="Content Placeholder 8"/>
          <p:cNvSpPr>
            <a:spLocks noGrp="1"/>
          </p:cNvSpPr>
          <p:nvPr>
            <p:ph sz="quarter" idx="12" hasCustomPrompt="1"/>
          </p:nvPr>
        </p:nvSpPr>
        <p:spPr>
          <a:xfrm>
            <a:off x="449564" y="1337243"/>
            <a:ext cx="4884095" cy="381000"/>
          </a:xfrm>
        </p:spPr>
        <p:txBody>
          <a:bodyPr>
            <a:normAutofit/>
          </a:bodyPr>
          <a:lstStyle>
            <a:lvl1pPr marL="0" indent="0">
              <a:buNone/>
              <a:defRPr sz="1800" b="1" baseline="0">
                <a:solidFill>
                  <a:schemeClr val="accent1"/>
                </a:solidFill>
                <a:latin typeface="Futura UC Davis Book" pitchFamily="34" charset="0"/>
              </a:defRPr>
            </a:lvl1pPr>
          </a:lstStyle>
          <a:p>
            <a:pPr lvl="0"/>
            <a:r>
              <a:rPr lang="en-US" dirty="0" smtClean="0"/>
              <a:t>INSERT SUBTITLE</a:t>
            </a:r>
          </a:p>
        </p:txBody>
      </p:sp>
      <p:sp>
        <p:nvSpPr>
          <p:cNvPr id="4" name="Slide Number Placeholder 3"/>
          <p:cNvSpPr>
            <a:spLocks noGrp="1"/>
          </p:cNvSpPr>
          <p:nvPr>
            <p:ph type="sldNum" sz="quarter" idx="13"/>
          </p:nvPr>
        </p:nvSpPr>
        <p:spPr/>
        <p:txBody>
          <a:bodyPr/>
          <a:lstStyle>
            <a:lvl1pPr>
              <a:defRPr>
                <a:solidFill>
                  <a:schemeClr val="accent2"/>
                </a:solidFill>
              </a:defRPr>
            </a:lvl1pPr>
          </a:lstStyle>
          <a:p>
            <a:fld id="{EECA1504-756D-40BD-B7A7-FB36857853FE}" type="slidenum">
              <a:rPr lang="en-US" smtClean="0"/>
              <a:pPr/>
              <a:t>‹#›</a:t>
            </a:fld>
            <a:endParaRPr lang="en-US" dirty="0"/>
          </a:p>
        </p:txBody>
      </p:sp>
    </p:spTree>
    <p:extLst>
      <p:ext uri="{BB962C8B-B14F-4D97-AF65-F5344CB8AC3E}">
        <p14:creationId xmlns:p14="http://schemas.microsoft.com/office/powerpoint/2010/main" val="50899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22" name="Picture 25" descr="OfR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6018982"/>
            <a:ext cx="1295398"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147" y="519813"/>
            <a:ext cx="725170" cy="1761490"/>
          </a:xfrm>
          <a:prstGeom prst="rect">
            <a:avLst/>
          </a:prstGeom>
          <a:noFill/>
          <a:ln>
            <a:noFill/>
          </a:ln>
        </p:spPr>
      </p:pic>
      <p:pic>
        <p:nvPicPr>
          <p:cNvPr id="31" name="Picture 30"/>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4317" y="519813"/>
            <a:ext cx="778283" cy="1761489"/>
          </a:xfrm>
          <a:prstGeom prst="rect">
            <a:avLst/>
          </a:prstGeom>
          <a:noFill/>
          <a:ln>
            <a:noFill/>
          </a:ln>
        </p:spPr>
      </p:pic>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38901" y="519812"/>
            <a:ext cx="762000" cy="17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491012" y="519811"/>
            <a:ext cx="800100" cy="17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291112" y="519812"/>
            <a:ext cx="823688" cy="176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9146" y="2281303"/>
            <a:ext cx="8894853" cy="853357"/>
          </a:xfrm>
          <a:prstGeom prst="rect">
            <a:avLst/>
          </a:prstGeom>
        </p:spPr>
      </p:pic>
      <p:sp>
        <p:nvSpPr>
          <p:cNvPr id="12" name="Content Placeholder 4"/>
          <p:cNvSpPr>
            <a:spLocks noGrp="1"/>
          </p:cNvSpPr>
          <p:nvPr>
            <p:ph sz="quarter" idx="10" hasCustomPrompt="1"/>
          </p:nvPr>
        </p:nvSpPr>
        <p:spPr>
          <a:xfrm>
            <a:off x="391272" y="2362200"/>
            <a:ext cx="8610600" cy="853357"/>
          </a:xfrm>
        </p:spPr>
        <p:txBody>
          <a:bodyPr anchor="b">
            <a:noAutofit/>
          </a:bodyPr>
          <a:lstStyle>
            <a:lvl1pPr marL="0" indent="0" algn="l">
              <a:buFontTx/>
              <a:buNone/>
              <a:defRPr sz="2800" i="0" baseline="0">
                <a:solidFill>
                  <a:schemeClr val="bg1"/>
                </a:solidFill>
                <a:latin typeface="Futura UC Davis Medium" pitchFamily="34" charset="0"/>
              </a:defRPr>
            </a:lvl1pPr>
            <a:lvl2pPr marL="457200" indent="0">
              <a:buFontTx/>
              <a:buNone/>
              <a:defRPr sz="1800">
                <a:solidFill>
                  <a:schemeClr val="accent4"/>
                </a:solidFill>
              </a:defRPr>
            </a:lvl2pPr>
            <a:lvl3pPr marL="914400" indent="0">
              <a:buFontTx/>
              <a:buNone/>
              <a:defRPr sz="1800">
                <a:solidFill>
                  <a:schemeClr val="accent4"/>
                </a:solidFill>
              </a:defRPr>
            </a:lvl3pPr>
            <a:lvl4pPr marL="1371600" indent="0">
              <a:buFontTx/>
              <a:buNone/>
              <a:defRPr sz="1800">
                <a:solidFill>
                  <a:schemeClr val="accent4"/>
                </a:solidFill>
              </a:defRPr>
            </a:lvl4pPr>
            <a:lvl5pPr marL="1828800" indent="0">
              <a:buFontTx/>
              <a:buNone/>
              <a:defRPr sz="1800">
                <a:solidFill>
                  <a:schemeClr val="accent4"/>
                </a:solidFill>
              </a:defRPr>
            </a:lvl5pPr>
          </a:lstStyle>
          <a:p>
            <a:pPr lvl="0"/>
            <a:r>
              <a:rPr lang="en-US" dirty="0" smtClean="0"/>
              <a:t>Insert TITLE</a:t>
            </a:r>
            <a:endParaRPr lang="en-US" dirty="0"/>
          </a:p>
        </p:txBody>
      </p:sp>
      <p:sp>
        <p:nvSpPr>
          <p:cNvPr id="13" name="Title 1"/>
          <p:cNvSpPr>
            <a:spLocks noGrp="1"/>
          </p:cNvSpPr>
          <p:nvPr>
            <p:ph type="ctrTitle" hasCustomPrompt="1"/>
          </p:nvPr>
        </p:nvSpPr>
        <p:spPr>
          <a:xfrm>
            <a:off x="249147" y="3134661"/>
            <a:ext cx="8741169" cy="903940"/>
          </a:xfrm>
        </p:spPr>
        <p:txBody>
          <a:bodyPr anchor="t">
            <a:noAutofit/>
          </a:bodyPr>
          <a:lstStyle>
            <a:lvl1pPr algn="r">
              <a:defRPr sz="2800" baseline="0">
                <a:solidFill>
                  <a:schemeClr val="accent1"/>
                </a:solidFill>
                <a:latin typeface="Futura UC Davis Medium" pitchFamily="34" charset="0"/>
              </a:defRPr>
            </a:lvl1pPr>
          </a:lstStyle>
          <a:p>
            <a:r>
              <a:rPr lang="en-US" dirty="0" smtClean="0"/>
              <a:t>Insert SUBTITLE</a:t>
            </a:r>
            <a:endParaRPr lang="en-US" dirty="0"/>
          </a:p>
        </p:txBody>
      </p:sp>
    </p:spTree>
    <p:extLst>
      <p:ext uri="{BB962C8B-B14F-4D97-AF65-F5344CB8AC3E}">
        <p14:creationId xmlns:p14="http://schemas.microsoft.com/office/powerpoint/2010/main" val="2608163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722" y="685800"/>
            <a:ext cx="8745878" cy="457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81827"/>
            <a:ext cx="4191000" cy="40633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4343400" y="632460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A1504-756D-40BD-B7A7-FB36857853FE}" type="slidenum">
              <a:rPr lang="en-US" smtClean="0"/>
              <a:t>‹#›</a:t>
            </a:fld>
            <a:endParaRPr lang="en-US" dirty="0"/>
          </a:p>
        </p:txBody>
      </p:sp>
    </p:spTree>
    <p:extLst>
      <p:ext uri="{BB962C8B-B14F-4D97-AF65-F5344CB8AC3E}">
        <p14:creationId xmlns:p14="http://schemas.microsoft.com/office/powerpoint/2010/main" val="345692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accent4"/>
          </a:solidFill>
          <a:latin typeface="+mj-lt"/>
          <a:ea typeface="+mj-ea"/>
          <a:cs typeface="+mj-cs"/>
        </a:defRPr>
      </a:lvl1pPr>
    </p:titleStyle>
    <p:bodyStyle>
      <a:lvl1pPr marL="228600" indent="-228600" algn="l" defTabSz="914400" rtl="0" eaLnBrk="1" latinLnBrk="0" hangingPunct="1">
        <a:spcBef>
          <a:spcPts val="1200"/>
        </a:spcBef>
        <a:spcAft>
          <a:spcPts val="600"/>
        </a:spcAft>
        <a:buFont typeface="Wingdings 2" pitchFamily="18" charset="2"/>
        <a:buChar char=""/>
        <a:defRPr sz="1800" kern="1200">
          <a:solidFill>
            <a:schemeClr val="accent4"/>
          </a:solidFill>
          <a:latin typeface="Futura UC Davis Book" pitchFamily="34" charset="0"/>
          <a:ea typeface="+mn-ea"/>
          <a:cs typeface="+mn-cs"/>
        </a:defRPr>
      </a:lvl1pPr>
      <a:lvl2pPr marL="457200" indent="-228600" algn="l" defTabSz="914400" rtl="0" eaLnBrk="1" latinLnBrk="0" hangingPunct="1">
        <a:spcBef>
          <a:spcPts val="600"/>
        </a:spcBef>
        <a:spcAft>
          <a:spcPts val="600"/>
        </a:spcAft>
        <a:buFont typeface="Arial" pitchFamily="34" charset="0"/>
        <a:buChar char="•"/>
        <a:defRPr sz="1800" kern="1200">
          <a:solidFill>
            <a:schemeClr val="accent1"/>
          </a:solidFill>
          <a:latin typeface="Futura UC Davis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3600" dirty="0" smtClean="0"/>
              <a:t>Minimizing Risk in Research</a:t>
            </a:r>
            <a:br>
              <a:rPr lang="en-US" sz="3600" dirty="0" smtClean="0"/>
            </a:br>
            <a:r>
              <a:rPr lang="en-US" sz="3600" dirty="0" smtClean="0"/>
              <a:t>&amp;</a:t>
            </a:r>
            <a:br>
              <a:rPr lang="en-US" sz="3600" dirty="0" smtClean="0"/>
            </a:br>
            <a:r>
              <a:rPr lang="en-US" sz="3600" dirty="0" smtClean="0"/>
              <a:t>Identifying Conflict of Interest</a:t>
            </a:r>
            <a:br>
              <a:rPr lang="en-US" sz="3600" dirty="0" smtClean="0"/>
            </a:br>
            <a:r>
              <a:rPr lang="en-US" dirty="0" smtClean="0"/>
              <a:t/>
            </a:r>
            <a:br>
              <a:rPr lang="en-US" dirty="0" smtClean="0"/>
            </a:br>
            <a:endParaRPr lang="en-US" dirty="0"/>
          </a:p>
        </p:txBody>
      </p:sp>
      <p:sp>
        <p:nvSpPr>
          <p:cNvPr id="5" name="Content Placeholder 4"/>
          <p:cNvSpPr>
            <a:spLocks noGrp="1"/>
          </p:cNvSpPr>
          <p:nvPr>
            <p:ph sz="quarter" idx="10"/>
          </p:nvPr>
        </p:nvSpPr>
        <p:spPr/>
        <p:txBody>
          <a:bodyPr/>
          <a:lstStyle/>
          <a:p>
            <a:r>
              <a:rPr lang="en-US" dirty="0" smtClean="0">
                <a:latin typeface="Arial" pitchFamily="34" charset="0"/>
                <a:cs typeface="Arial" pitchFamily="34" charset="0"/>
              </a:rPr>
              <a:t>    UC DAVIS OFFICE OF RESEARCH</a:t>
            </a:r>
            <a:endParaRPr lang="en-US" dirty="0">
              <a:latin typeface="Arial" pitchFamily="34" charset="0"/>
              <a:cs typeface="Arial" pitchFamily="34" charset="0"/>
            </a:endParaRPr>
          </a:p>
        </p:txBody>
      </p:sp>
      <p:sp>
        <p:nvSpPr>
          <p:cNvPr id="2" name="TextBox 1"/>
          <p:cNvSpPr txBox="1"/>
          <p:nvPr/>
        </p:nvSpPr>
        <p:spPr>
          <a:xfrm>
            <a:off x="457200" y="5486400"/>
            <a:ext cx="3505200" cy="738664"/>
          </a:xfrm>
          <a:prstGeom prst="rect">
            <a:avLst/>
          </a:prstGeom>
          <a:noFill/>
        </p:spPr>
        <p:txBody>
          <a:bodyPr wrap="square" rtlCol="0">
            <a:spAutoFit/>
          </a:bodyPr>
          <a:lstStyle/>
          <a:p>
            <a:r>
              <a:rPr lang="en-US" sz="1400" dirty="0" smtClean="0">
                <a:solidFill>
                  <a:schemeClr val="accent1">
                    <a:lumMod val="75000"/>
                  </a:schemeClr>
                </a:solidFill>
              </a:rPr>
              <a:t>Miles McFann, CIP</a:t>
            </a:r>
          </a:p>
          <a:p>
            <a:r>
              <a:rPr lang="en-US" sz="1400" dirty="0" smtClean="0">
                <a:solidFill>
                  <a:schemeClr val="accent1">
                    <a:lumMod val="75000"/>
                  </a:schemeClr>
                </a:solidFill>
              </a:rPr>
              <a:t>Outreach, Training and Education Analyst</a:t>
            </a:r>
          </a:p>
          <a:p>
            <a:r>
              <a:rPr lang="en-US" sz="1400" dirty="0" smtClean="0">
                <a:solidFill>
                  <a:schemeClr val="accent1">
                    <a:lumMod val="75000"/>
                  </a:schemeClr>
                </a:solidFill>
              </a:rPr>
              <a:t>April 2, 2014</a:t>
            </a:r>
          </a:p>
        </p:txBody>
      </p:sp>
    </p:spTree>
    <p:extLst>
      <p:ext uri="{BB962C8B-B14F-4D97-AF65-F5344CB8AC3E}">
        <p14:creationId xmlns:p14="http://schemas.microsoft.com/office/powerpoint/2010/main" val="361472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3962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609600" y="1447800"/>
            <a:ext cx="7696200" cy="4624773"/>
          </a:xfrm>
        </p:spPr>
        <p:txBody>
          <a:bodyPr>
            <a:normAutofit/>
          </a:bodyPr>
          <a:lstStyle/>
          <a:p>
            <a:pPr marL="0" indent="0">
              <a:buNone/>
            </a:pPr>
            <a:r>
              <a:rPr lang="en-US" sz="2800" dirty="0" smtClean="0"/>
              <a:t>An infectious disease specialists wants to test a theory on creating a new vaccination for a virulent virus. They propose to the IRB to expose a patient to a less virulent version of the virus, in hopes the patient builds up anti-bodies. Once the patient has recovered from that virus, they will be exposed to the more virulent version. </a:t>
            </a:r>
          </a:p>
          <a:p>
            <a:pPr marL="0" indent="0">
              <a:buNone/>
            </a:pPr>
            <a:r>
              <a:rPr lang="en-US" sz="2800" dirty="0" smtClean="0"/>
              <a:t>No previous animal </a:t>
            </a:r>
          </a:p>
          <a:p>
            <a:pPr marL="0" indent="0">
              <a:buNone/>
            </a:pPr>
            <a:r>
              <a:rPr lang="en-US" sz="2800" dirty="0" smtClean="0"/>
              <a:t>or human research has </a:t>
            </a:r>
          </a:p>
          <a:p>
            <a:pPr marL="0" indent="0">
              <a:buNone/>
            </a:pPr>
            <a:r>
              <a:rPr lang="en-US" sz="2800" dirty="0" smtClean="0"/>
              <a:t>been done.</a:t>
            </a:r>
          </a:p>
          <a:p>
            <a:pPr marL="342900" indent="-342900">
              <a:buFont typeface="+mj-lt"/>
              <a:buAutoNum type="arabicPeriod"/>
            </a:pPr>
            <a:endParaRPr lang="en-US" sz="2000" dirty="0"/>
          </a:p>
          <a:p>
            <a:pPr marL="342900" indent="-342900">
              <a:buFont typeface="+mj-lt"/>
              <a:buAutoNum type="arabicPeriod"/>
            </a:pPr>
            <a:endParaRPr lang="en-US" sz="2000" dirty="0" smtClean="0"/>
          </a:p>
          <a:p>
            <a:pPr marL="342900" indent="-342900">
              <a:buFont typeface="+mj-lt"/>
              <a:buAutoNum type="arabicPeriod"/>
            </a:pPr>
            <a:endParaRPr lang="en-US" sz="2000" dirty="0"/>
          </a:p>
        </p:txBody>
      </p:sp>
      <p:sp>
        <p:nvSpPr>
          <p:cNvPr id="4" name="Content Placeholder 3"/>
          <p:cNvSpPr>
            <a:spLocks noGrp="1"/>
          </p:cNvSpPr>
          <p:nvPr>
            <p:ph sz="quarter" idx="12"/>
          </p:nvPr>
        </p:nvSpPr>
        <p:spPr>
          <a:xfrm>
            <a:off x="381000" y="762000"/>
            <a:ext cx="5029200" cy="533400"/>
          </a:xfrm>
        </p:spPr>
        <p:txBody>
          <a:bodyPr>
            <a:normAutofit/>
          </a:bodyPr>
          <a:lstStyle/>
          <a:p>
            <a:r>
              <a:rPr lang="en-US" sz="2400" dirty="0" smtClean="0"/>
              <a:t>Example:</a:t>
            </a:r>
            <a:endParaRPr lang="en-US" sz="2400" dirty="0"/>
          </a:p>
        </p:txBody>
      </p:sp>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3339019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90638"/>
            <a:ext cx="4953000" cy="5110162"/>
          </a:xfrm>
        </p:spPr>
        <p:txBody>
          <a:bodyPr>
            <a:noAutofit/>
          </a:bodyPr>
          <a:lstStyle/>
          <a:p>
            <a:pPr marL="0" indent="0">
              <a:buNone/>
            </a:pPr>
            <a:r>
              <a:rPr lang="en-US" sz="2700" dirty="0" smtClean="0"/>
              <a:t>A therapists wants to test a new treatment for people with a fear of reptiles (</a:t>
            </a:r>
            <a:r>
              <a:rPr lang="en-US" sz="2700" dirty="0" err="1" smtClean="0"/>
              <a:t>herpetaphobia</a:t>
            </a:r>
            <a:r>
              <a:rPr lang="en-US" sz="2700" dirty="0" smtClean="0"/>
              <a:t>). They propose to the IRB to have patients with </a:t>
            </a:r>
            <a:r>
              <a:rPr lang="en-US" sz="2700" dirty="0" err="1" smtClean="0"/>
              <a:t>herpetaphobia</a:t>
            </a:r>
            <a:r>
              <a:rPr lang="en-US" sz="2700" dirty="0" smtClean="0"/>
              <a:t> to handle live reptiles during their first visit to the therapist. The therapist believes that the patient has to “dive in with both feet” to get over their fears and that will resolve the issue.</a:t>
            </a:r>
            <a:endParaRPr lang="en-US" sz="2700" dirty="0"/>
          </a:p>
        </p:txBody>
      </p:sp>
      <p:sp>
        <p:nvSpPr>
          <p:cNvPr id="4" name="Content Placeholder 3"/>
          <p:cNvSpPr>
            <a:spLocks noGrp="1"/>
          </p:cNvSpPr>
          <p:nvPr>
            <p:ph sz="quarter" idx="12"/>
          </p:nvPr>
        </p:nvSpPr>
        <p:spPr>
          <a:xfrm>
            <a:off x="381000" y="685800"/>
            <a:ext cx="5105400" cy="533400"/>
          </a:xfrm>
        </p:spPr>
        <p:txBody>
          <a:bodyPr>
            <a:normAutofit/>
          </a:bodyPr>
          <a:lstStyle/>
          <a:p>
            <a:r>
              <a:rPr lang="en-US" sz="2400" dirty="0" smtClean="0"/>
              <a:t>Example</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569" y="2114550"/>
            <a:ext cx="4265431"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3339019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5949" y="1447800"/>
            <a:ext cx="4191000" cy="4267200"/>
          </a:xfrm>
        </p:spPr>
        <p:txBody>
          <a:bodyPr>
            <a:noAutofit/>
          </a:bodyPr>
          <a:lstStyle/>
          <a:p>
            <a:pPr marL="0" indent="0" algn="ctr">
              <a:buNone/>
            </a:pPr>
            <a:r>
              <a:rPr lang="en-US" sz="4400" dirty="0" smtClean="0"/>
              <a:t>Modify </a:t>
            </a:r>
            <a:r>
              <a:rPr lang="en-US" sz="4400" smtClean="0"/>
              <a:t>research designs </a:t>
            </a:r>
            <a:r>
              <a:rPr lang="en-US" sz="4400" dirty="0" smtClean="0"/>
              <a:t>to mitigate potential injuries in on-going research</a:t>
            </a:r>
            <a:endParaRPr lang="en-US" sz="4400" dirty="0"/>
          </a:p>
        </p:txBody>
      </p:sp>
      <p:sp>
        <p:nvSpPr>
          <p:cNvPr id="6" name="TextBox 5"/>
          <p:cNvSpPr txBox="1"/>
          <p:nvPr/>
        </p:nvSpPr>
        <p:spPr>
          <a:xfrm>
            <a:off x="381000" y="6286806"/>
            <a:ext cx="2590800" cy="338554"/>
          </a:xfrm>
          <a:prstGeom prst="rect">
            <a:avLst/>
          </a:prstGeom>
          <a:noFill/>
        </p:spPr>
        <p:txBody>
          <a:bodyPr wrap="square" rtlCol="0">
            <a:spAutoFit/>
          </a:bodyPr>
          <a:lstStyle/>
          <a:p>
            <a:r>
              <a:rPr lang="en-US" sz="1600" dirty="0" smtClean="0"/>
              <a:t>45 CFR 46.111(a)(1)</a:t>
            </a:r>
            <a:endParaRPr lang="en-US" sz="1600" dirty="0"/>
          </a:p>
        </p:txBody>
      </p:sp>
      <p:graphicFrame>
        <p:nvGraphicFramePr>
          <p:cNvPr id="4" name="Diagram 3"/>
          <p:cNvGraphicFramePr/>
          <p:nvPr>
            <p:extLst>
              <p:ext uri="{D42A27DB-BD31-4B8C-83A1-F6EECF244321}">
                <p14:modId xmlns:p14="http://schemas.microsoft.com/office/powerpoint/2010/main" val="1861441666"/>
              </p:ext>
            </p:extLst>
          </p:nvPr>
        </p:nvGraphicFramePr>
        <p:xfrm>
          <a:off x="152400" y="1219200"/>
          <a:ext cx="4419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23530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95949" y="1447800"/>
            <a:ext cx="4191000" cy="4267200"/>
          </a:xfrm>
        </p:spPr>
        <p:txBody>
          <a:bodyPr>
            <a:noAutofit/>
          </a:bodyPr>
          <a:lstStyle/>
          <a:p>
            <a:pPr marL="0" indent="0" algn="ctr">
              <a:buNone/>
            </a:pPr>
            <a:r>
              <a:rPr lang="en-US" sz="4400" dirty="0" smtClean="0"/>
              <a:t>Design studies to monitor data to ensure the safety and well-being of participants</a:t>
            </a:r>
            <a:endParaRPr lang="en-US" sz="4400" dirty="0"/>
          </a:p>
        </p:txBody>
      </p:sp>
      <p:sp>
        <p:nvSpPr>
          <p:cNvPr id="6" name="TextBox 5"/>
          <p:cNvSpPr txBox="1"/>
          <p:nvPr/>
        </p:nvSpPr>
        <p:spPr>
          <a:xfrm>
            <a:off x="381000" y="6286806"/>
            <a:ext cx="2590800" cy="338554"/>
          </a:xfrm>
          <a:prstGeom prst="rect">
            <a:avLst/>
          </a:prstGeom>
          <a:noFill/>
        </p:spPr>
        <p:txBody>
          <a:bodyPr wrap="square" rtlCol="0">
            <a:spAutoFit/>
          </a:bodyPr>
          <a:lstStyle/>
          <a:p>
            <a:r>
              <a:rPr lang="en-US" sz="1600" dirty="0" smtClean="0"/>
              <a:t>45 CFR 46.111(a)(6)</a:t>
            </a:r>
            <a:endParaRPr lang="en-US" sz="1600" dirty="0"/>
          </a:p>
        </p:txBody>
      </p:sp>
      <p:sp>
        <p:nvSpPr>
          <p:cNvPr id="2" name="TextBox 1"/>
          <p:cNvSpPr txBox="1"/>
          <p:nvPr/>
        </p:nvSpPr>
        <p:spPr>
          <a:xfrm>
            <a:off x="381000" y="1143000"/>
            <a:ext cx="3810000" cy="3046988"/>
          </a:xfrm>
          <a:prstGeom prst="rect">
            <a:avLst/>
          </a:prstGeom>
          <a:noFill/>
        </p:spPr>
        <p:txBody>
          <a:bodyPr wrap="square" rtlCol="0">
            <a:spAutoFit/>
          </a:bodyPr>
          <a:lstStyle/>
          <a:p>
            <a:r>
              <a:rPr lang="en-US" sz="4800" dirty="0" smtClean="0">
                <a:solidFill>
                  <a:srgbClr val="C00000"/>
                </a:solidFill>
              </a:rPr>
              <a:t>Remember:</a:t>
            </a:r>
          </a:p>
          <a:p>
            <a:pPr marL="285750" indent="-285750">
              <a:buFont typeface="Arial" panose="020B0604020202020204" pitchFamily="34" charset="0"/>
              <a:buChar char="•"/>
            </a:pPr>
            <a:r>
              <a:rPr lang="en-US" sz="4800" dirty="0" smtClean="0">
                <a:solidFill>
                  <a:srgbClr val="0070C0"/>
                </a:solidFill>
              </a:rPr>
              <a:t>Who?</a:t>
            </a:r>
          </a:p>
          <a:p>
            <a:pPr marL="285750" indent="-285750">
              <a:buFont typeface="Arial" panose="020B0604020202020204" pitchFamily="34" charset="0"/>
              <a:buChar char="•"/>
            </a:pPr>
            <a:r>
              <a:rPr lang="en-US" sz="4800" dirty="0" smtClean="0">
                <a:solidFill>
                  <a:srgbClr val="0070C0"/>
                </a:solidFill>
              </a:rPr>
              <a:t>What?</a:t>
            </a:r>
          </a:p>
          <a:p>
            <a:pPr marL="285750" indent="-285750">
              <a:buFont typeface="Arial" panose="020B0604020202020204" pitchFamily="34" charset="0"/>
              <a:buChar char="•"/>
            </a:pPr>
            <a:r>
              <a:rPr lang="en-US" sz="4800" dirty="0" smtClean="0">
                <a:solidFill>
                  <a:srgbClr val="0070C0"/>
                </a:solidFill>
              </a:rPr>
              <a:t>When?</a:t>
            </a:r>
            <a:endParaRPr lang="en-US" sz="4800"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027868"/>
            <a:ext cx="1777238" cy="2248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34484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750"/>
                                        <p:tgtEl>
                                          <p:spTgt spid="1026"/>
                                        </p:tgtEl>
                                      </p:cBhvr>
                                    </p:animEffect>
                                    <p:anim calcmode="lin" valueType="num">
                                      <p:cBhvr>
                                        <p:cTn id="13" dur="750" fill="hold"/>
                                        <p:tgtEl>
                                          <p:spTgt spid="1026"/>
                                        </p:tgtEl>
                                        <p:attrNameLst>
                                          <p:attrName>ppt_x</p:attrName>
                                        </p:attrNameLst>
                                      </p:cBhvr>
                                      <p:tavLst>
                                        <p:tav tm="0">
                                          <p:val>
                                            <p:strVal val="#ppt_x"/>
                                          </p:val>
                                        </p:tav>
                                        <p:tav tm="100000">
                                          <p:val>
                                            <p:strVal val="#ppt_x"/>
                                          </p:val>
                                        </p:tav>
                                      </p:tavLst>
                                    </p:anim>
                                    <p:anim calcmode="lin" valueType="num">
                                      <p:cBhvr>
                                        <p:cTn id="14" dur="75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57200" y="1143000"/>
            <a:ext cx="8305800" cy="4343399"/>
          </a:xfrm>
        </p:spPr>
        <p:txBody>
          <a:bodyPr>
            <a:noAutofit/>
            <a:scene3d>
              <a:camera prst="perspectiveAbove"/>
              <a:lightRig rig="threePt" dir="t"/>
            </a:scene3d>
          </a:bodyPr>
          <a:lstStyle/>
          <a:p>
            <a:pPr algn="ctr"/>
            <a:r>
              <a:rPr lang="en-US" sz="5400" dirty="0"/>
              <a:t>Part </a:t>
            </a:r>
            <a:r>
              <a:rPr lang="en-US" sz="5400" dirty="0" smtClean="0"/>
              <a:t>II:</a:t>
            </a:r>
          </a:p>
          <a:p>
            <a:pPr algn="ctr"/>
            <a:r>
              <a:rPr lang="en-US" sz="5400" dirty="0" smtClean="0"/>
              <a:t>Identifying Conflict of Interest</a:t>
            </a:r>
            <a:endParaRPr lang="en-US" sz="5400" dirty="0"/>
          </a:p>
        </p:txBody>
      </p:sp>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120217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Difference</a:t>
            </a:r>
            <a:endParaRPr lang="en-US" dirty="0"/>
          </a:p>
        </p:txBody>
      </p:sp>
      <p:sp>
        <p:nvSpPr>
          <p:cNvPr id="3" name="Subtitle 2"/>
          <p:cNvSpPr>
            <a:spLocks noGrp="1"/>
          </p:cNvSpPr>
          <p:nvPr>
            <p:ph type="subTitle" idx="1"/>
          </p:nvPr>
        </p:nvSpPr>
        <p:spPr>
          <a:xfrm>
            <a:off x="304800" y="2057400"/>
            <a:ext cx="8382000" cy="4015172"/>
          </a:xfrm>
        </p:spPr>
        <p:txBody>
          <a:bodyPr>
            <a:noAutofit/>
          </a:bodyPr>
          <a:lstStyle/>
          <a:p>
            <a:pPr marL="0" indent="0" algn="ctr">
              <a:buNone/>
            </a:pPr>
            <a:r>
              <a:rPr lang="en-US" sz="2400" dirty="0" smtClean="0"/>
              <a:t>May arise </a:t>
            </a:r>
            <a:r>
              <a:rPr lang="en-US" sz="2400" dirty="0"/>
              <a:t>when a financial interest of the institution compromises or biases or appears to compromise or bias: </a:t>
            </a:r>
            <a:endParaRPr lang="en-US" sz="2400" dirty="0" smtClean="0"/>
          </a:p>
          <a:p>
            <a:pPr marL="0" indent="0" algn="ctr">
              <a:buNone/>
            </a:pPr>
            <a:endParaRPr lang="en-US" dirty="0" smtClean="0"/>
          </a:p>
          <a:p>
            <a:pPr marL="457200" indent="-457200" algn="ctr">
              <a:buAutoNum type="arabicParenR"/>
            </a:pPr>
            <a:r>
              <a:rPr lang="en-US" sz="2400" dirty="0" smtClean="0"/>
              <a:t>the </a:t>
            </a:r>
            <a:r>
              <a:rPr lang="en-US" sz="2400" dirty="0"/>
              <a:t>design, conduct, or reporting of the research being funded; </a:t>
            </a:r>
            <a:endParaRPr lang="en-US" sz="2400" dirty="0" smtClean="0"/>
          </a:p>
          <a:p>
            <a:pPr marL="0" indent="0" algn="ctr">
              <a:buNone/>
            </a:pPr>
            <a:r>
              <a:rPr lang="en-US" sz="2400" dirty="0" smtClean="0"/>
              <a:t>or</a:t>
            </a:r>
            <a:endParaRPr lang="en-US" sz="2400" dirty="0"/>
          </a:p>
          <a:p>
            <a:pPr marL="688975" indent="-457200" algn="ctr">
              <a:buFont typeface="+mj-lt"/>
              <a:buAutoNum type="arabicParenR" startAt="2"/>
            </a:pPr>
            <a:r>
              <a:rPr lang="en-US" sz="2400" dirty="0" smtClean="0"/>
              <a:t>the </a:t>
            </a:r>
            <a:r>
              <a:rPr lang="en-US" sz="2400" dirty="0"/>
              <a:t>design, conduct or reporting of other research being or to be conducted by the campus or by the University. </a:t>
            </a:r>
            <a:endParaRPr lang="en-US" sz="2400" dirty="0" smtClean="0"/>
          </a:p>
        </p:txBody>
      </p:sp>
      <p:sp>
        <p:nvSpPr>
          <p:cNvPr id="5" name="Content Placeholder 4"/>
          <p:cNvSpPr>
            <a:spLocks noGrp="1"/>
          </p:cNvSpPr>
          <p:nvPr>
            <p:ph sz="quarter" idx="12"/>
          </p:nvPr>
        </p:nvSpPr>
        <p:spPr/>
        <p:txBody>
          <a:bodyPr/>
          <a:lstStyle/>
          <a:p>
            <a:r>
              <a:rPr lang="en-US" dirty="0" smtClean="0"/>
              <a:t>Institutional Conflict of Interest</a:t>
            </a:r>
            <a:endParaRPr lang="en-US" dirty="0"/>
          </a:p>
        </p:txBody>
      </p:sp>
      <p:sp>
        <p:nvSpPr>
          <p:cNvPr id="8" name="TextBox 7"/>
          <p:cNvSpPr txBox="1"/>
          <p:nvPr/>
        </p:nvSpPr>
        <p:spPr>
          <a:xfrm>
            <a:off x="609600" y="6017567"/>
            <a:ext cx="3200400" cy="276999"/>
          </a:xfrm>
          <a:prstGeom prst="rect">
            <a:avLst/>
          </a:prstGeom>
          <a:noFill/>
        </p:spPr>
        <p:txBody>
          <a:bodyPr wrap="square" rtlCol="0">
            <a:spAutoFit/>
          </a:bodyPr>
          <a:lstStyle/>
          <a:p>
            <a:r>
              <a:rPr lang="en-US" sz="1200" dirty="0" smtClean="0"/>
              <a:t>UCOP RPAC </a:t>
            </a:r>
            <a:r>
              <a:rPr lang="en-US" sz="1200" dirty="0"/>
              <a:t>Memo No. </a:t>
            </a:r>
            <a:r>
              <a:rPr lang="en-US" sz="1200" dirty="0" smtClean="0"/>
              <a:t>11-05</a:t>
            </a:r>
            <a:endParaRPr lang="en-US" sz="1200" dirty="0"/>
          </a:p>
        </p:txBody>
      </p:sp>
      <p:sp>
        <p:nvSpPr>
          <p:cNvPr id="6" name="Slide Number Placeholder 5"/>
          <p:cNvSpPr>
            <a:spLocks noGrp="1"/>
          </p:cNvSpPr>
          <p:nvPr>
            <p:ph type="sldNum" sz="quarter" idx="10"/>
          </p:nvPr>
        </p:nvSpPr>
        <p:spPr/>
        <p:txBody>
          <a:bodyPr/>
          <a:lstStyle/>
          <a:p>
            <a:fld id="{70DDCD2D-FBCF-43C3-A2C8-36E6D5DD405D}" type="slidenum">
              <a:rPr lang="en-US" smtClean="0"/>
              <a:pPr/>
              <a:t>15</a:t>
            </a:fld>
            <a:endParaRPr lang="en-US" dirty="0"/>
          </a:p>
        </p:txBody>
      </p:sp>
    </p:spTree>
    <p:extLst>
      <p:ext uri="{BB962C8B-B14F-4D97-AF65-F5344CB8AC3E}">
        <p14:creationId xmlns:p14="http://schemas.microsoft.com/office/powerpoint/2010/main" val="924784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Examples</a:t>
            </a:r>
            <a:endParaRPr lang="en-US" dirty="0"/>
          </a:p>
        </p:txBody>
      </p:sp>
      <p:sp>
        <p:nvSpPr>
          <p:cNvPr id="3" name="Subtitle 2"/>
          <p:cNvSpPr>
            <a:spLocks noGrp="1"/>
          </p:cNvSpPr>
          <p:nvPr>
            <p:ph type="subTitle" idx="1"/>
          </p:nvPr>
        </p:nvSpPr>
        <p:spPr>
          <a:xfrm>
            <a:off x="609600" y="1795849"/>
            <a:ext cx="7848600" cy="4276724"/>
          </a:xfrm>
        </p:spPr>
        <p:txBody>
          <a:bodyPr>
            <a:normAutofit fontScale="85000" lnSpcReduction="20000"/>
          </a:bodyPr>
          <a:lstStyle/>
          <a:p>
            <a:pPr marL="0" indent="0">
              <a:buNone/>
            </a:pPr>
            <a:r>
              <a:rPr lang="en-US" sz="2400" dirty="0"/>
              <a:t>Funded;</a:t>
            </a:r>
          </a:p>
          <a:p>
            <a:pPr marL="0" indent="0">
              <a:buNone/>
            </a:pPr>
            <a:r>
              <a:rPr lang="en-US" sz="2400" dirty="0"/>
              <a:t>Principal Investigator and other Investigators involved in research with human subjects may </a:t>
            </a:r>
            <a:r>
              <a:rPr lang="en-US" sz="2400" dirty="0" smtClean="0"/>
              <a:t>not </a:t>
            </a:r>
            <a:r>
              <a:rPr lang="en-US" sz="2400" dirty="0"/>
              <a:t>perform clinical trials or testing on licensed-products for companies in which the </a:t>
            </a:r>
            <a:r>
              <a:rPr lang="en-US" sz="2400" dirty="0" smtClean="0"/>
              <a:t>University </a:t>
            </a:r>
            <a:r>
              <a:rPr lang="en-US" sz="2400" dirty="0"/>
              <a:t>holds equity as part of a licensing-related transaction where the technology was </a:t>
            </a:r>
            <a:r>
              <a:rPr lang="en-US" sz="2400" dirty="0" smtClean="0"/>
              <a:t>developed </a:t>
            </a:r>
            <a:r>
              <a:rPr lang="en-US" sz="2400" dirty="0"/>
              <a:t>at UC Davis </a:t>
            </a:r>
            <a:r>
              <a:rPr lang="en-US" sz="2400" i="1" dirty="0"/>
              <a:t>except as permitted in Business and Finance Bulletin G-44.</a:t>
            </a:r>
          </a:p>
          <a:p>
            <a:endParaRPr lang="en-US" sz="2400" b="1" dirty="0"/>
          </a:p>
          <a:p>
            <a:pPr marL="0" indent="0">
              <a:buNone/>
            </a:pPr>
            <a:r>
              <a:rPr lang="en-US" sz="2400" dirty="0"/>
              <a:t>Conducted </a:t>
            </a:r>
            <a:r>
              <a:rPr lang="en-US" sz="2400" dirty="0" smtClean="0"/>
              <a:t>By</a:t>
            </a:r>
            <a:r>
              <a:rPr lang="en-US" sz="2400" dirty="0"/>
              <a:t>;</a:t>
            </a:r>
          </a:p>
          <a:p>
            <a:pPr marL="0" indent="0">
              <a:buNone/>
            </a:pPr>
            <a:r>
              <a:rPr lang="en-US" sz="2400" dirty="0" smtClean="0"/>
              <a:t>UCD </a:t>
            </a:r>
            <a:r>
              <a:rPr lang="en-US" sz="2400" dirty="0"/>
              <a:t>wants </a:t>
            </a:r>
            <a:r>
              <a:rPr lang="en-US" sz="2400" dirty="0" smtClean="0"/>
              <a:t>to understand </a:t>
            </a:r>
            <a:r>
              <a:rPr lang="en-US" sz="2400" dirty="0"/>
              <a:t>why LGBTQIA students have lower enrollment numbers into the UC system and </a:t>
            </a:r>
            <a:r>
              <a:rPr lang="en-US" sz="2400" dirty="0" smtClean="0"/>
              <a:t>what can be done to </a:t>
            </a:r>
            <a:r>
              <a:rPr lang="en-US" sz="2400" dirty="0"/>
              <a:t>increase </a:t>
            </a:r>
            <a:r>
              <a:rPr lang="en-US" sz="2400" dirty="0" smtClean="0"/>
              <a:t>these numbers. UCD wants </a:t>
            </a:r>
            <a:r>
              <a:rPr lang="en-US" sz="2400" dirty="0"/>
              <a:t>to </a:t>
            </a:r>
            <a:r>
              <a:rPr lang="en-US" sz="2400" dirty="0" smtClean="0"/>
              <a:t>conduct focus groups, surveys and mentoring programs at selected high schools in California, targeting LGBTQIA </a:t>
            </a:r>
            <a:r>
              <a:rPr lang="en-US" sz="2400" dirty="0"/>
              <a:t>high </a:t>
            </a:r>
            <a:r>
              <a:rPr lang="en-US" sz="2400"/>
              <a:t>school </a:t>
            </a:r>
            <a:r>
              <a:rPr lang="en-US" sz="2400" smtClean="0"/>
              <a:t>students</a:t>
            </a:r>
            <a:r>
              <a:rPr lang="en-US" sz="2400"/>
              <a:t>.</a:t>
            </a:r>
            <a:r>
              <a:rPr lang="en-US" sz="2400" smtClean="0"/>
              <a:t> </a:t>
            </a:r>
            <a:r>
              <a:rPr lang="en-US" sz="2400" dirty="0" smtClean="0"/>
              <a:t>UCD goal is to increase enrollment numbers from the LGBTQIA community into the UC system.</a:t>
            </a:r>
            <a:endParaRPr lang="en-US" dirty="0"/>
          </a:p>
        </p:txBody>
      </p:sp>
      <p:sp>
        <p:nvSpPr>
          <p:cNvPr id="5" name="Content Placeholder 4"/>
          <p:cNvSpPr>
            <a:spLocks noGrp="1"/>
          </p:cNvSpPr>
          <p:nvPr>
            <p:ph sz="quarter" idx="12"/>
          </p:nvPr>
        </p:nvSpPr>
        <p:spPr/>
        <p:txBody>
          <a:bodyPr>
            <a:normAutofit fontScale="92500" lnSpcReduction="20000"/>
          </a:bodyPr>
          <a:lstStyle/>
          <a:p>
            <a:r>
              <a:rPr lang="en-US" dirty="0"/>
              <a:t>Institutional Conflict of Interest</a:t>
            </a:r>
          </a:p>
          <a:p>
            <a:endParaRPr lang="en-US" dirty="0"/>
          </a:p>
        </p:txBody>
      </p:sp>
      <p:sp>
        <p:nvSpPr>
          <p:cNvPr id="6" name="Slide Number Placeholder 5"/>
          <p:cNvSpPr>
            <a:spLocks noGrp="1"/>
          </p:cNvSpPr>
          <p:nvPr>
            <p:ph type="sldNum" sz="quarter" idx="10"/>
          </p:nvPr>
        </p:nvSpPr>
        <p:spPr/>
        <p:txBody>
          <a:bodyPr/>
          <a:lstStyle/>
          <a:p>
            <a:fld id="{70DDCD2D-FBCF-43C3-A2C8-36E6D5DD405D}" type="slidenum">
              <a:rPr lang="en-US" smtClean="0"/>
              <a:pPr/>
              <a:t>16</a:t>
            </a:fld>
            <a:endParaRPr lang="en-US" dirty="0"/>
          </a:p>
        </p:txBody>
      </p:sp>
    </p:spTree>
    <p:extLst>
      <p:ext uri="{BB962C8B-B14F-4D97-AF65-F5344CB8AC3E}">
        <p14:creationId xmlns:p14="http://schemas.microsoft.com/office/powerpoint/2010/main" val="253323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the Difference</a:t>
            </a:r>
            <a:endParaRPr lang="en-US" dirty="0"/>
          </a:p>
        </p:txBody>
      </p:sp>
      <p:sp>
        <p:nvSpPr>
          <p:cNvPr id="3" name="Subtitle 2"/>
          <p:cNvSpPr>
            <a:spLocks noGrp="1"/>
          </p:cNvSpPr>
          <p:nvPr>
            <p:ph type="subTitle" idx="1"/>
          </p:nvPr>
        </p:nvSpPr>
        <p:spPr>
          <a:xfrm>
            <a:off x="304800" y="2057400"/>
            <a:ext cx="8382000" cy="4015172"/>
          </a:xfrm>
        </p:spPr>
        <p:txBody>
          <a:bodyPr>
            <a:noAutofit/>
          </a:bodyPr>
          <a:lstStyle/>
          <a:p>
            <a:pPr marL="0" indent="0" algn="ctr">
              <a:buNone/>
            </a:pPr>
            <a:r>
              <a:rPr lang="en-US" sz="2400" dirty="0" smtClean="0"/>
              <a:t>A </a:t>
            </a:r>
            <a:r>
              <a:rPr lang="en-US" sz="2400" dirty="0"/>
              <a:t>conflict may also arise when the resources of the campus or University are utilized for research in a way that is incongruent with the mission, obligations, or values of the institution and that is for financial gain. </a:t>
            </a:r>
          </a:p>
        </p:txBody>
      </p:sp>
      <p:sp>
        <p:nvSpPr>
          <p:cNvPr id="5" name="Content Placeholder 4"/>
          <p:cNvSpPr>
            <a:spLocks noGrp="1"/>
          </p:cNvSpPr>
          <p:nvPr>
            <p:ph sz="quarter" idx="12"/>
          </p:nvPr>
        </p:nvSpPr>
        <p:spPr/>
        <p:txBody>
          <a:bodyPr/>
          <a:lstStyle/>
          <a:p>
            <a:r>
              <a:rPr lang="en-US" dirty="0" smtClean="0"/>
              <a:t>Institutional Conflict of Interest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33799"/>
            <a:ext cx="2685297" cy="228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6169967"/>
            <a:ext cx="3200400" cy="276999"/>
          </a:xfrm>
          <a:prstGeom prst="rect">
            <a:avLst/>
          </a:prstGeom>
          <a:noFill/>
        </p:spPr>
        <p:txBody>
          <a:bodyPr wrap="square" rtlCol="0">
            <a:spAutoFit/>
          </a:bodyPr>
          <a:lstStyle/>
          <a:p>
            <a:r>
              <a:rPr lang="en-US" sz="1200" dirty="0" smtClean="0"/>
              <a:t>UCOP RPAC </a:t>
            </a:r>
            <a:r>
              <a:rPr lang="en-US" sz="1200" dirty="0"/>
              <a:t>Memo No. </a:t>
            </a:r>
            <a:r>
              <a:rPr lang="en-US" sz="1200" dirty="0" smtClean="0"/>
              <a:t>11-05</a:t>
            </a:r>
            <a:endParaRPr lang="en-US" sz="1200" dirty="0"/>
          </a:p>
        </p:txBody>
      </p:sp>
      <p:sp>
        <p:nvSpPr>
          <p:cNvPr id="6" name="Slide Number Placeholder 5"/>
          <p:cNvSpPr>
            <a:spLocks noGrp="1"/>
          </p:cNvSpPr>
          <p:nvPr>
            <p:ph type="sldNum" sz="quarter" idx="10"/>
          </p:nvPr>
        </p:nvSpPr>
        <p:spPr/>
        <p:txBody>
          <a:bodyPr/>
          <a:lstStyle/>
          <a:p>
            <a:fld id="{70DDCD2D-FBCF-43C3-A2C8-36E6D5DD405D}" type="slidenum">
              <a:rPr lang="en-US" smtClean="0"/>
              <a:pPr/>
              <a:t>17</a:t>
            </a:fld>
            <a:endParaRPr lang="en-US" dirty="0"/>
          </a:p>
        </p:txBody>
      </p:sp>
    </p:spTree>
    <p:extLst>
      <p:ext uri="{BB962C8B-B14F-4D97-AF65-F5344CB8AC3E}">
        <p14:creationId xmlns:p14="http://schemas.microsoft.com/office/powerpoint/2010/main" val="2518931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a:t>
            </a:r>
            <a:r>
              <a:rPr lang="en-US" dirty="0"/>
              <a:t>the Difference</a:t>
            </a:r>
          </a:p>
        </p:txBody>
      </p:sp>
      <p:sp>
        <p:nvSpPr>
          <p:cNvPr id="3" name="Subtitle 2"/>
          <p:cNvSpPr>
            <a:spLocks noGrp="1"/>
          </p:cNvSpPr>
          <p:nvPr>
            <p:ph type="subTitle" idx="1"/>
          </p:nvPr>
        </p:nvSpPr>
        <p:spPr>
          <a:xfrm>
            <a:off x="609600" y="2057399"/>
            <a:ext cx="7924800" cy="4015173"/>
          </a:xfrm>
        </p:spPr>
        <p:txBody>
          <a:bodyPr>
            <a:normAutofit/>
          </a:bodyPr>
          <a:lstStyle/>
          <a:p>
            <a:pPr marL="0" indent="0" algn="ctr">
              <a:buNone/>
            </a:pPr>
            <a:r>
              <a:rPr lang="en-US" sz="2800" dirty="0" smtClean="0"/>
              <a:t>A </a:t>
            </a:r>
            <a:r>
              <a:rPr lang="en-US" sz="2800" dirty="0"/>
              <a:t>situation that occurs when the conduct of research </a:t>
            </a:r>
            <a:r>
              <a:rPr lang="en-US" sz="2800" dirty="0" smtClean="0"/>
              <a:t>could be </a:t>
            </a:r>
            <a:r>
              <a:rPr lang="en-US" sz="2800" dirty="0"/>
              <a:t>compromised </a:t>
            </a:r>
            <a:r>
              <a:rPr lang="en-US" sz="2800" dirty="0" smtClean="0"/>
              <a:t>or </a:t>
            </a:r>
            <a:r>
              <a:rPr lang="en-US" sz="2800" dirty="0"/>
              <a:t>appear to be compromised by </a:t>
            </a:r>
            <a:r>
              <a:rPr lang="en-US" sz="2800" dirty="0" smtClean="0"/>
              <a:t>a related </a:t>
            </a:r>
            <a:r>
              <a:rPr lang="en-US" sz="2800" dirty="0"/>
              <a:t>financial interest of the Principal Investigator </a:t>
            </a:r>
            <a:r>
              <a:rPr lang="en-US" sz="2800" dirty="0" smtClean="0"/>
              <a:t>or other Investigators</a:t>
            </a:r>
            <a:endParaRPr lang="en-US" sz="2800" dirty="0"/>
          </a:p>
        </p:txBody>
      </p:sp>
      <p:sp>
        <p:nvSpPr>
          <p:cNvPr id="5" name="Content Placeholder 4"/>
          <p:cNvSpPr>
            <a:spLocks noGrp="1"/>
          </p:cNvSpPr>
          <p:nvPr>
            <p:ph sz="quarter" idx="12"/>
          </p:nvPr>
        </p:nvSpPr>
        <p:spPr/>
        <p:txBody>
          <a:bodyPr/>
          <a:lstStyle/>
          <a:p>
            <a:r>
              <a:rPr lang="en-US" dirty="0" smtClean="0"/>
              <a:t>Individual Conflict of Interest</a:t>
            </a:r>
            <a:endParaRPr lang="en-US" dirty="0"/>
          </a:p>
        </p:txBody>
      </p:sp>
      <p:sp>
        <p:nvSpPr>
          <p:cNvPr id="6" name="TextBox 5"/>
          <p:cNvSpPr txBox="1"/>
          <p:nvPr/>
        </p:nvSpPr>
        <p:spPr>
          <a:xfrm>
            <a:off x="609600" y="6017567"/>
            <a:ext cx="3200400" cy="276999"/>
          </a:xfrm>
          <a:prstGeom prst="rect">
            <a:avLst/>
          </a:prstGeom>
          <a:noFill/>
        </p:spPr>
        <p:txBody>
          <a:bodyPr wrap="square" rtlCol="0">
            <a:spAutoFit/>
          </a:bodyPr>
          <a:lstStyle/>
          <a:p>
            <a:r>
              <a:rPr lang="en-US" sz="1200" dirty="0" smtClean="0"/>
              <a:t>UC Davis Policy &amp; Procedure #230-05</a:t>
            </a:r>
            <a:endParaRPr lang="en-US" sz="1200" dirty="0"/>
          </a:p>
        </p:txBody>
      </p:sp>
      <p:sp>
        <p:nvSpPr>
          <p:cNvPr id="7" name="Slide Number Placeholder 6"/>
          <p:cNvSpPr>
            <a:spLocks noGrp="1"/>
          </p:cNvSpPr>
          <p:nvPr>
            <p:ph type="sldNum" sz="quarter" idx="10"/>
          </p:nvPr>
        </p:nvSpPr>
        <p:spPr/>
        <p:txBody>
          <a:bodyPr/>
          <a:lstStyle/>
          <a:p>
            <a:fld id="{70DDCD2D-FBCF-43C3-A2C8-36E6D5DD405D}" type="slidenum">
              <a:rPr lang="en-US" smtClean="0"/>
              <a:pPr/>
              <a:t>18</a:t>
            </a:fld>
            <a:endParaRPr lang="en-US" dirty="0"/>
          </a:p>
        </p:txBody>
      </p:sp>
    </p:spTree>
    <p:extLst>
      <p:ext uri="{BB962C8B-B14F-4D97-AF65-F5344CB8AC3E}">
        <p14:creationId xmlns:p14="http://schemas.microsoft.com/office/powerpoint/2010/main" val="3434556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Related Financial Interest</a:t>
            </a:r>
            <a:endParaRPr lang="en-US" dirty="0"/>
          </a:p>
        </p:txBody>
      </p:sp>
      <p:graphicFrame>
        <p:nvGraphicFramePr>
          <p:cNvPr id="5" name="Diagram 4"/>
          <p:cNvGraphicFramePr/>
          <p:nvPr>
            <p:extLst>
              <p:ext uri="{D42A27DB-BD31-4B8C-83A1-F6EECF244321}">
                <p14:modId xmlns:p14="http://schemas.microsoft.com/office/powerpoint/2010/main" val="1081238366"/>
              </p:ext>
            </p:extLst>
          </p:nvPr>
        </p:nvGraphicFramePr>
        <p:xfrm>
          <a:off x="914400" y="13716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fld id="{70DDCD2D-FBCF-43C3-A2C8-36E6D5DD405D}" type="slidenum">
              <a:rPr lang="en-US" smtClean="0"/>
              <a:pPr/>
              <a:t>19</a:t>
            </a:fld>
            <a:endParaRPr lang="en-US" dirty="0"/>
          </a:p>
        </p:txBody>
      </p:sp>
    </p:spTree>
    <p:extLst>
      <p:ext uri="{BB962C8B-B14F-4D97-AF65-F5344CB8AC3E}">
        <p14:creationId xmlns:p14="http://schemas.microsoft.com/office/powerpoint/2010/main" val="3047215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457200" y="1337242"/>
            <a:ext cx="8305800" cy="4149157"/>
          </a:xfrm>
        </p:spPr>
        <p:txBody>
          <a:bodyPr>
            <a:noAutofit/>
            <a:scene3d>
              <a:camera prst="perspectiveAbove"/>
              <a:lightRig rig="threePt" dir="t"/>
            </a:scene3d>
          </a:bodyPr>
          <a:lstStyle/>
          <a:p>
            <a:pPr algn="ctr"/>
            <a:r>
              <a:rPr lang="en-US" sz="5400" dirty="0" smtClean="0"/>
              <a:t>Part I:</a:t>
            </a:r>
          </a:p>
          <a:p>
            <a:pPr algn="ctr"/>
            <a:r>
              <a:rPr lang="en-US" sz="5400" dirty="0" smtClean="0"/>
              <a:t>Whether Risks Can Be Minimized</a:t>
            </a:r>
            <a:endParaRPr lang="en-US" sz="5400" dirty="0"/>
          </a:p>
        </p:txBody>
      </p:sp>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772861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Reporting Responsibilities</a:t>
            </a:r>
          </a:p>
        </p:txBody>
      </p:sp>
      <p:sp>
        <p:nvSpPr>
          <p:cNvPr id="3" name="Subtitle 2"/>
          <p:cNvSpPr>
            <a:spLocks noGrp="1"/>
          </p:cNvSpPr>
          <p:nvPr>
            <p:ph type="subTitle" idx="1"/>
          </p:nvPr>
        </p:nvSpPr>
        <p:spPr>
          <a:xfrm>
            <a:off x="609600" y="1904999"/>
            <a:ext cx="4953000" cy="4167573"/>
          </a:xfrm>
        </p:spPr>
        <p:txBody>
          <a:bodyPr>
            <a:normAutofit/>
          </a:bodyPr>
          <a:lstStyle/>
          <a:p>
            <a:pPr marL="0" indent="0">
              <a:spcAft>
                <a:spcPts val="0"/>
              </a:spcAft>
              <a:buNone/>
            </a:pPr>
            <a:r>
              <a:rPr lang="en-US" sz="2400" dirty="0" smtClean="0"/>
              <a:t>Required to disclose at the following times:</a:t>
            </a:r>
          </a:p>
          <a:p>
            <a:pPr marL="0" indent="0">
              <a:spcAft>
                <a:spcPts val="0"/>
              </a:spcAft>
              <a:buNone/>
            </a:pPr>
            <a:endParaRPr lang="en-US" sz="2400" dirty="0" smtClean="0"/>
          </a:p>
          <a:p>
            <a:pPr>
              <a:spcAft>
                <a:spcPts val="0"/>
              </a:spcAft>
            </a:pPr>
            <a:r>
              <a:rPr lang="en-US" sz="2400" dirty="0" smtClean="0"/>
              <a:t>Submission of Initial Review</a:t>
            </a:r>
          </a:p>
          <a:p>
            <a:pPr>
              <a:spcAft>
                <a:spcPts val="0"/>
              </a:spcAft>
            </a:pPr>
            <a:endParaRPr lang="en-US" sz="2400" dirty="0" smtClean="0"/>
          </a:p>
          <a:p>
            <a:pPr>
              <a:spcAft>
                <a:spcPts val="0"/>
              </a:spcAft>
            </a:pPr>
            <a:r>
              <a:rPr lang="en-US" sz="2400" dirty="0" smtClean="0"/>
              <a:t>Annually at continuing review</a:t>
            </a:r>
          </a:p>
          <a:p>
            <a:pPr>
              <a:spcAft>
                <a:spcPts val="0"/>
              </a:spcAft>
            </a:pPr>
            <a:endParaRPr lang="en-US" sz="2400" dirty="0" smtClean="0"/>
          </a:p>
          <a:p>
            <a:pPr>
              <a:spcAft>
                <a:spcPts val="0"/>
              </a:spcAft>
            </a:pPr>
            <a:r>
              <a:rPr lang="en-US" sz="2400" dirty="0" smtClean="0"/>
              <a:t>Within 30 days of discovering or acquiring a new financial interest</a:t>
            </a:r>
            <a:endParaRPr lang="en-US" sz="2400" dirty="0"/>
          </a:p>
        </p:txBody>
      </p:sp>
      <p:sp>
        <p:nvSpPr>
          <p:cNvPr id="5" name="Content Placeholder 4"/>
          <p:cNvSpPr>
            <a:spLocks noGrp="1"/>
          </p:cNvSpPr>
          <p:nvPr>
            <p:ph sz="quarter" idx="12"/>
          </p:nvPr>
        </p:nvSpPr>
        <p:spPr/>
        <p:txBody>
          <a:bodyPr/>
          <a:lstStyle/>
          <a:p>
            <a:r>
              <a:rPr lang="en-US" dirty="0" smtClean="0"/>
              <a:t>Researcher</a:t>
            </a:r>
            <a:endParaRPr lang="en-US" dirty="0"/>
          </a:p>
        </p:txBody>
      </p:sp>
      <p:sp>
        <p:nvSpPr>
          <p:cNvPr id="6" name="TextBox 5"/>
          <p:cNvSpPr txBox="1"/>
          <p:nvPr/>
        </p:nvSpPr>
        <p:spPr>
          <a:xfrm>
            <a:off x="609600" y="5867400"/>
            <a:ext cx="3200400" cy="276999"/>
          </a:xfrm>
          <a:prstGeom prst="rect">
            <a:avLst/>
          </a:prstGeom>
          <a:noFill/>
        </p:spPr>
        <p:txBody>
          <a:bodyPr wrap="square" rtlCol="0">
            <a:spAutoFit/>
          </a:bodyPr>
          <a:lstStyle/>
          <a:p>
            <a:r>
              <a:rPr lang="en-US" sz="1200" dirty="0" smtClean="0"/>
              <a:t>HRP-055: Financial Conflict of Interest</a:t>
            </a:r>
            <a:endParaRPr lang="en-US" sz="1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8100"/>
            <a:ext cx="2791860" cy="371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0"/>
          </p:nvPr>
        </p:nvSpPr>
        <p:spPr/>
        <p:txBody>
          <a:bodyPr/>
          <a:lstStyle/>
          <a:p>
            <a:fld id="{70DDCD2D-FBCF-43C3-A2C8-36E6D5DD405D}" type="slidenum">
              <a:rPr lang="en-US" smtClean="0"/>
              <a:pPr/>
              <a:t>20</a:t>
            </a:fld>
            <a:endParaRPr lang="en-US" dirty="0"/>
          </a:p>
        </p:txBody>
      </p:sp>
    </p:spTree>
    <p:extLst>
      <p:ext uri="{BB962C8B-B14F-4D97-AF65-F5344CB8AC3E}">
        <p14:creationId xmlns:p14="http://schemas.microsoft.com/office/powerpoint/2010/main" val="2510274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 Material</a:t>
            </a:r>
            <a:endParaRPr lang="en-US" dirty="0"/>
          </a:p>
        </p:txBody>
      </p:sp>
      <p:sp>
        <p:nvSpPr>
          <p:cNvPr id="3" name="Subtitle 2"/>
          <p:cNvSpPr>
            <a:spLocks noGrp="1"/>
          </p:cNvSpPr>
          <p:nvPr>
            <p:ph type="subTitle" idx="1"/>
          </p:nvPr>
        </p:nvSpPr>
        <p:spPr>
          <a:xfrm>
            <a:off x="609600" y="1295400"/>
            <a:ext cx="5410200" cy="5562600"/>
          </a:xfrm>
        </p:spPr>
        <p:txBody>
          <a:bodyPr>
            <a:normAutofit/>
          </a:bodyPr>
          <a:lstStyle/>
          <a:p>
            <a:r>
              <a:rPr lang="en-US" dirty="0"/>
              <a:t>Standard Operating Procedures:</a:t>
            </a:r>
          </a:p>
          <a:p>
            <a:pPr marL="514350" indent="-285750">
              <a:buFont typeface="Arial" panose="020B0604020202020204" pitchFamily="34" charset="0"/>
              <a:buChar char="•"/>
            </a:pPr>
            <a:r>
              <a:rPr lang="en-US" dirty="0" smtClean="0"/>
              <a:t>HRP-054 </a:t>
            </a:r>
            <a:r>
              <a:rPr lang="en-US" dirty="0"/>
              <a:t>Institutional Conflicts of Interest</a:t>
            </a:r>
          </a:p>
          <a:p>
            <a:pPr marL="514350" indent="-285750">
              <a:buFont typeface="Arial" panose="020B0604020202020204" pitchFamily="34" charset="0"/>
              <a:buChar char="•"/>
            </a:pPr>
            <a:r>
              <a:rPr lang="en-US" dirty="0" smtClean="0"/>
              <a:t>HRP-055 </a:t>
            </a:r>
            <a:r>
              <a:rPr lang="en-US" dirty="0"/>
              <a:t>Financial Conflict of </a:t>
            </a:r>
            <a:r>
              <a:rPr lang="en-US" dirty="0" smtClean="0"/>
              <a:t>Interest</a:t>
            </a:r>
          </a:p>
          <a:p>
            <a:pPr marL="0" indent="0">
              <a:buNone/>
            </a:pPr>
            <a:endParaRPr lang="en-US" sz="1400" dirty="0"/>
          </a:p>
          <a:p>
            <a:r>
              <a:rPr lang="en-US" dirty="0" smtClean="0"/>
              <a:t>UCOP, RPAC Memo No. 11-05</a:t>
            </a:r>
          </a:p>
          <a:p>
            <a:endParaRPr lang="en-US" sz="1400" dirty="0" smtClean="0"/>
          </a:p>
          <a:p>
            <a:r>
              <a:rPr lang="en-US" dirty="0" smtClean="0"/>
              <a:t>UC </a:t>
            </a:r>
            <a:r>
              <a:rPr lang="en-US" dirty="0"/>
              <a:t>Davis Policy and Procedure Manual: </a:t>
            </a:r>
            <a:endParaRPr lang="en-US" dirty="0" smtClean="0"/>
          </a:p>
          <a:p>
            <a:pPr marL="514350" indent="-285750">
              <a:buFont typeface="Arial" panose="020B0604020202020204" pitchFamily="34" charset="0"/>
              <a:buChar char="•"/>
            </a:pPr>
            <a:r>
              <a:rPr lang="en-US" dirty="0"/>
              <a:t>Chapter 230, Sponsored Programs: Section 05, ”Individual Conflicts of Interest Involving Research” </a:t>
            </a:r>
            <a:endParaRPr lang="en-US" dirty="0" smtClean="0"/>
          </a:p>
          <a:p>
            <a:pPr marL="514350" indent="-285750">
              <a:buFont typeface="Arial" panose="020B0604020202020204" pitchFamily="34" charset="0"/>
              <a:buChar char="•"/>
            </a:pPr>
            <a:r>
              <a:rPr lang="en-US" dirty="0"/>
              <a:t>Chapter 230, Sponsored Programs: Section 07, “Public Health Service Regulations on Objectivity in Research” </a:t>
            </a:r>
            <a:endParaRPr lang="en-US" dirty="0" smtClean="0"/>
          </a:p>
          <a:p>
            <a:endParaRPr lang="en-US" sz="1400" dirty="0"/>
          </a:p>
          <a:p>
            <a:pPr marL="287338" indent="-234950"/>
            <a:r>
              <a:rPr lang="en-US" dirty="0"/>
              <a:t>California Political Reform Act state law of 1974, Gov. Code, Section 81000</a:t>
            </a:r>
          </a:p>
          <a:p>
            <a:pPr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1828800"/>
            <a:ext cx="309220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70DDCD2D-FBCF-43C3-A2C8-36E6D5DD405D}" type="slidenum">
              <a:rPr lang="en-US" smtClean="0"/>
              <a:pPr/>
              <a:t>21</a:t>
            </a:fld>
            <a:endParaRPr lang="en-US" dirty="0"/>
          </a:p>
        </p:txBody>
      </p:sp>
    </p:spTree>
    <p:extLst>
      <p:ext uri="{BB962C8B-B14F-4D97-AF65-F5344CB8AC3E}">
        <p14:creationId xmlns:p14="http://schemas.microsoft.com/office/powerpoint/2010/main" val="2144980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1068161"/>
            <a:ext cx="8305800" cy="488813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lvl1pPr algn="l" defTabSz="914400" rtl="0" eaLnBrk="1" latinLnBrk="0" hangingPunct="1">
              <a:spcBef>
                <a:spcPct val="0"/>
              </a:spcBef>
              <a:buNone/>
              <a:defRPr sz="2800" kern="1200" baseline="0">
                <a:solidFill>
                  <a:schemeClr val="accent4"/>
                </a:solidFill>
                <a:latin typeface="Futura UC Davis Medium" pitchFamily="34" charset="0"/>
                <a:ea typeface="+mj-ea"/>
                <a:cs typeface="+mj-cs"/>
              </a:defRPr>
            </a:lvl1pPr>
          </a:lstStyle>
          <a:p>
            <a:pPr algn="ctr" fontAlgn="auto">
              <a:spcAft>
                <a:spcPts val="0"/>
              </a:spcAft>
              <a:defRPr/>
            </a:pPr>
            <a:r>
              <a:rPr lang="en-US" sz="4800" dirty="0" smtClean="0"/>
              <a:t>Questions?</a:t>
            </a:r>
          </a:p>
          <a:p>
            <a:pPr algn="ctr" fontAlgn="auto">
              <a:spcAft>
                <a:spcPts val="0"/>
              </a:spcAft>
              <a:defRPr/>
            </a:pPr>
            <a:endParaRPr lang="en-US" sz="4800" dirty="0" smtClean="0"/>
          </a:p>
          <a:p>
            <a:pPr algn="ctr" fontAlgn="auto">
              <a:spcAft>
                <a:spcPts val="0"/>
              </a:spcAft>
              <a:defRPr/>
            </a:pPr>
            <a:endParaRPr lang="en-US" sz="4800" dirty="0" smtClean="0"/>
          </a:p>
          <a:p>
            <a:pPr algn="ctr" fontAlgn="auto">
              <a:spcAft>
                <a:spcPts val="0"/>
              </a:spcAft>
              <a:defRPr/>
            </a:pPr>
            <a:endParaRPr lang="en-US" sz="4800" dirty="0"/>
          </a:p>
          <a:p>
            <a:pPr algn="ctr" fontAlgn="auto">
              <a:spcAft>
                <a:spcPts val="0"/>
              </a:spcAft>
              <a:defRPr/>
            </a:pPr>
            <a:endParaRPr lang="en-US" sz="4800" dirty="0" smtClean="0"/>
          </a:p>
          <a:p>
            <a:pPr algn="ctr" fontAlgn="auto">
              <a:spcAft>
                <a:spcPts val="0"/>
              </a:spcAft>
              <a:defRPr/>
            </a:pPr>
            <a:endParaRPr lang="en-US" sz="4800" dirty="0" smtClean="0"/>
          </a:p>
          <a:p>
            <a:pPr fontAlgn="auto">
              <a:spcAft>
                <a:spcPts val="0"/>
              </a:spcAft>
              <a:defRPr/>
            </a:pP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695" y="2285999"/>
            <a:ext cx="5924611" cy="443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0DDCD2D-FBCF-43C3-A2C8-36E6D5DD405D}" type="slidenum">
              <a:rPr lang="en-US" smtClean="0"/>
              <a:pPr/>
              <a:t>22</a:t>
            </a:fld>
            <a:endParaRPr lang="en-US" dirty="0"/>
          </a:p>
        </p:txBody>
      </p:sp>
    </p:spTree>
    <p:custDataLst>
      <p:tags r:id="rId1"/>
    </p:custDataLst>
    <p:extLst>
      <p:ext uri="{BB962C8B-B14F-4D97-AF65-F5344CB8AC3E}">
        <p14:creationId xmlns:p14="http://schemas.microsoft.com/office/powerpoint/2010/main" val="1068497649"/>
      </p:ext>
    </p:extLst>
  </p:cSld>
  <p:clrMapOvr>
    <a:masterClrMapping/>
  </p:clrMapOvr>
  <mc:AlternateContent xmlns:mc="http://schemas.openxmlformats.org/markup-compatibility/2006" xmlns:p14="http://schemas.microsoft.com/office/powerpoint/2010/main">
    <mc:Choice Requires="p14">
      <p:transition p14:dur="0" advTm="7000"/>
    </mc:Choice>
    <mc:Fallback xmlns="">
      <p:transition advTm="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723" y="685800"/>
            <a:ext cx="8745878" cy="5562600"/>
          </a:xfrm>
        </p:spPr>
        <p:txBody>
          <a:bodyPr/>
          <a:lstStyle/>
          <a:p>
            <a:pPr algn="ctr"/>
            <a:r>
              <a:rPr lang="en-US" sz="6600" dirty="0" smtClean="0"/>
              <a:t/>
            </a:r>
            <a:br>
              <a:rPr lang="en-US" sz="6600" dirty="0" smtClean="0"/>
            </a:br>
            <a:r>
              <a:rPr lang="en-US" sz="6600" dirty="0"/>
              <a:t/>
            </a:r>
            <a:br>
              <a:rPr lang="en-US" sz="6600" dirty="0"/>
            </a:br>
            <a:r>
              <a:rPr lang="en-US" sz="6600" dirty="0" smtClean="0"/>
              <a:t/>
            </a:r>
            <a:br>
              <a:rPr lang="en-US" sz="6600" dirty="0" smtClean="0"/>
            </a:br>
            <a:r>
              <a:rPr lang="en-US" sz="7200" dirty="0" smtClean="0"/>
              <a:t/>
            </a:r>
            <a:br>
              <a:rPr lang="en-US" sz="7200" dirty="0" smtClean="0"/>
            </a:br>
            <a:r>
              <a:rPr lang="en-US" sz="3200" dirty="0" smtClean="0"/>
              <a:t>Miles McFann, CIP</a:t>
            </a:r>
            <a:br>
              <a:rPr lang="en-US" sz="3200" dirty="0" smtClean="0"/>
            </a:br>
            <a:r>
              <a:rPr lang="en-US" sz="3200" dirty="0" smtClean="0"/>
              <a:t>mtmcfann@ucdavis.edu</a:t>
            </a:r>
            <a:endParaRPr lang="en-US" sz="3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066800"/>
            <a:ext cx="5653088" cy="376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70DDCD2D-FBCF-43C3-A2C8-36E6D5DD405D}" type="slidenum">
              <a:rPr lang="en-US" smtClean="0"/>
              <a:pPr/>
              <a:t>23</a:t>
            </a:fld>
            <a:endParaRPr lang="en-US" dirty="0"/>
          </a:p>
        </p:txBody>
      </p:sp>
    </p:spTree>
    <p:custDataLst>
      <p:tags r:id="rId1"/>
    </p:custDataLst>
    <p:extLst>
      <p:ext uri="{BB962C8B-B14F-4D97-AF65-F5344CB8AC3E}">
        <p14:creationId xmlns:p14="http://schemas.microsoft.com/office/powerpoint/2010/main" val="1103519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203" y="990600"/>
            <a:ext cx="8898277" cy="518243"/>
          </a:xfrm>
        </p:spPr>
        <p:txBody>
          <a:bodyPr/>
          <a:lstStyle/>
          <a:p>
            <a:r>
              <a:rPr lang="en-US" sz="3200" b="1" dirty="0" smtClean="0">
                <a:solidFill>
                  <a:schemeClr val="accent1"/>
                </a:solidFill>
              </a:rPr>
              <a:t>Possible Risks:</a:t>
            </a:r>
            <a:endParaRPr lang="en-US" sz="3200" b="1" dirty="0">
              <a:solidFill>
                <a:schemeClr val="accent1"/>
              </a:solidFill>
            </a:endParaRPr>
          </a:p>
        </p:txBody>
      </p:sp>
      <p:sp>
        <p:nvSpPr>
          <p:cNvPr id="3" name="Subtitle 2"/>
          <p:cNvSpPr>
            <a:spLocks noGrp="1"/>
          </p:cNvSpPr>
          <p:nvPr>
            <p:ph type="subTitle" idx="1"/>
          </p:nvPr>
        </p:nvSpPr>
        <p:spPr>
          <a:xfrm>
            <a:off x="609600" y="1795848"/>
            <a:ext cx="7924800" cy="4300151"/>
          </a:xfrm>
        </p:spPr>
        <p:txBody>
          <a:bodyPr numCol="2">
            <a:normAutofit/>
          </a:bodyPr>
          <a:lstStyle/>
          <a:p>
            <a:pPr>
              <a:buFont typeface="Wingdings" panose="05000000000000000000" pitchFamily="2" charset="2"/>
              <a:buChar char="Ø"/>
            </a:pPr>
            <a:r>
              <a:rPr lang="en-US" sz="4000" dirty="0" smtClean="0"/>
              <a:t>Harm</a:t>
            </a:r>
          </a:p>
          <a:p>
            <a:pPr>
              <a:buFont typeface="Wingdings" panose="05000000000000000000" pitchFamily="2" charset="2"/>
              <a:buChar char="Ø"/>
            </a:pPr>
            <a:r>
              <a:rPr lang="en-US" sz="4000" dirty="0" smtClean="0"/>
              <a:t>Discomfort</a:t>
            </a:r>
          </a:p>
          <a:p>
            <a:pPr>
              <a:buFont typeface="Wingdings" panose="05000000000000000000" pitchFamily="2" charset="2"/>
              <a:buChar char="Ø"/>
            </a:pPr>
            <a:r>
              <a:rPr lang="en-US" sz="4000" dirty="0" smtClean="0"/>
              <a:t>Privacy</a:t>
            </a:r>
          </a:p>
          <a:p>
            <a:pPr>
              <a:buFont typeface="Wingdings" panose="05000000000000000000" pitchFamily="2" charset="2"/>
              <a:buChar char="Ø"/>
            </a:pPr>
            <a:r>
              <a:rPr lang="en-US" sz="4000" dirty="0" smtClean="0"/>
              <a:t>Confidentiality</a:t>
            </a:r>
          </a:p>
          <a:p>
            <a:pPr>
              <a:buFont typeface="Wingdings" panose="05000000000000000000" pitchFamily="2" charset="2"/>
              <a:buChar char="Ø"/>
            </a:pPr>
            <a:endParaRPr lang="en-US" sz="4000" dirty="0"/>
          </a:p>
          <a:p>
            <a:pPr>
              <a:buFont typeface="Wingdings" panose="05000000000000000000" pitchFamily="2" charset="2"/>
              <a:buChar char="Ø"/>
            </a:pPr>
            <a:endParaRPr lang="en-US" sz="4000" dirty="0" smtClean="0"/>
          </a:p>
          <a:p>
            <a:pPr>
              <a:buFont typeface="Wingdings" panose="05000000000000000000" pitchFamily="2" charset="2"/>
              <a:buChar char="Ø"/>
            </a:pPr>
            <a:r>
              <a:rPr lang="en-US" sz="4000" dirty="0" smtClean="0"/>
              <a:t>Legal</a:t>
            </a:r>
          </a:p>
          <a:p>
            <a:pPr>
              <a:buFont typeface="Wingdings" panose="05000000000000000000" pitchFamily="2" charset="2"/>
              <a:buChar char="Ø"/>
            </a:pPr>
            <a:r>
              <a:rPr lang="en-US" sz="4000" dirty="0" smtClean="0"/>
              <a:t>Reputational </a:t>
            </a:r>
          </a:p>
          <a:p>
            <a:pPr>
              <a:buFont typeface="Wingdings" panose="05000000000000000000" pitchFamily="2" charset="2"/>
              <a:buChar char="Ø"/>
            </a:pPr>
            <a:r>
              <a:rPr lang="en-US" sz="4000" dirty="0" smtClean="0"/>
              <a:t>Financial</a:t>
            </a:r>
          </a:p>
          <a:p>
            <a:pPr>
              <a:buFont typeface="Wingdings" panose="05000000000000000000" pitchFamily="2" charset="2"/>
              <a:buChar char="Ø"/>
            </a:pPr>
            <a:r>
              <a:rPr lang="en-US" sz="4000" dirty="0" smtClean="0"/>
              <a:t>Emotional</a:t>
            </a:r>
          </a:p>
        </p:txBody>
      </p:sp>
      <p:sp>
        <p:nvSpPr>
          <p:cNvPr id="5" name="Slide Number Placeholder 4"/>
          <p:cNvSpPr>
            <a:spLocks noGrp="1"/>
          </p:cNvSpPr>
          <p:nvPr>
            <p:ph type="sldNum" sz="quarter" idx="10"/>
          </p:nvPr>
        </p:nvSpPr>
        <p:spPr/>
        <p:txBody>
          <a:bodyPr/>
          <a:lstStyle/>
          <a:p>
            <a:fld id="{70DDCD2D-FBCF-43C3-A2C8-36E6D5DD405D}" type="slidenum">
              <a:rPr lang="en-US" smtClean="0"/>
              <a:pPr/>
              <a:t>3</a:t>
            </a:fld>
            <a:endParaRPr lang="en-US" dirty="0"/>
          </a:p>
        </p:txBody>
      </p:sp>
    </p:spTree>
    <p:extLst>
      <p:ext uri="{BB962C8B-B14F-4D97-AF65-F5344CB8AC3E}">
        <p14:creationId xmlns:p14="http://schemas.microsoft.com/office/powerpoint/2010/main" val="30001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1905000"/>
            <a:ext cx="8001000" cy="3862773"/>
          </a:xfrm>
        </p:spPr>
        <p:txBody>
          <a:bodyPr>
            <a:normAutofit fontScale="92500"/>
          </a:bodyPr>
          <a:lstStyle/>
          <a:p>
            <a:pPr marL="0" indent="0">
              <a:buNone/>
            </a:pPr>
            <a:endParaRPr lang="en-US" sz="2400" dirty="0"/>
          </a:p>
          <a:p>
            <a:pPr>
              <a:buAutoNum type="arabicPeriod"/>
            </a:pPr>
            <a:r>
              <a:rPr lang="en-US" sz="2400" dirty="0"/>
              <a:t> If revising the study design will meaningfully decrease the risks to subjects without a major compromise in the </a:t>
            </a:r>
            <a:r>
              <a:rPr lang="en-US" sz="2400" dirty="0" smtClean="0"/>
              <a:t>persuasiveness </a:t>
            </a:r>
            <a:r>
              <a:rPr lang="en-US" sz="2400" dirty="0"/>
              <a:t>of the study results, then that should be done. </a:t>
            </a:r>
            <a:endParaRPr lang="en-US" sz="2400" dirty="0" smtClean="0"/>
          </a:p>
          <a:p>
            <a:pPr>
              <a:buAutoNum type="arabicPeriod"/>
            </a:pPr>
            <a:endParaRPr lang="en-US" sz="2400" dirty="0"/>
          </a:p>
          <a:p>
            <a:pPr>
              <a:buFont typeface="+mj-lt"/>
              <a:buAutoNum type="arabicPeriod"/>
            </a:pPr>
            <a:r>
              <a:rPr lang="en-US" sz="2400" dirty="0"/>
              <a:t>When a study that involves risk is set up to ask a question that is not important or has already been answered by previous research, the risk/benefit profile is likely to be unfavorable.</a:t>
            </a:r>
          </a:p>
          <a:p>
            <a:pPr>
              <a:buFont typeface="+mj-lt"/>
              <a:buAutoNum type="arabicPeriod"/>
            </a:pPr>
            <a:endParaRPr lang="en-US" sz="2400" dirty="0"/>
          </a:p>
          <a:p>
            <a:pPr>
              <a:buFont typeface="+mj-lt"/>
              <a:buAutoNum type="arabicPeriod"/>
            </a:pPr>
            <a:r>
              <a:rPr lang="en-US" sz="2400" dirty="0"/>
              <a:t>The study results should be of value to either the subjects, a group, a community, or humanity.</a:t>
            </a:r>
          </a:p>
          <a:p>
            <a:endParaRPr lang="en-US" dirty="0"/>
          </a:p>
        </p:txBody>
      </p:sp>
      <p:sp>
        <p:nvSpPr>
          <p:cNvPr id="4" name="Content Placeholder 3"/>
          <p:cNvSpPr>
            <a:spLocks noGrp="1"/>
          </p:cNvSpPr>
          <p:nvPr>
            <p:ph sz="quarter" idx="12"/>
          </p:nvPr>
        </p:nvSpPr>
        <p:spPr>
          <a:xfrm>
            <a:off x="457200" y="914400"/>
            <a:ext cx="7696200" cy="1219200"/>
          </a:xfrm>
        </p:spPr>
        <p:txBody>
          <a:bodyPr>
            <a:normAutofit/>
          </a:bodyPr>
          <a:lstStyle/>
          <a:p>
            <a:pPr algn="ctr"/>
            <a:r>
              <a:rPr lang="en-US" sz="3200" dirty="0" smtClean="0"/>
              <a:t>USE SOUND SCIENTIFIC DESIGNS IN THE CONDUCT OF RESEARCH</a:t>
            </a:r>
          </a:p>
          <a:p>
            <a:endParaRPr lang="en-US" dirty="0"/>
          </a:p>
        </p:txBody>
      </p:sp>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33097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0" y="762000"/>
            <a:ext cx="8458200" cy="3048000"/>
          </a:xfrm>
        </p:spPr>
        <p:txBody>
          <a:bodyPr>
            <a:noAutofit/>
          </a:bodyPr>
          <a:lstStyle/>
          <a:p>
            <a:pPr marL="0" indent="0" algn="ctr">
              <a:buNone/>
            </a:pPr>
            <a:r>
              <a:rPr lang="en-US" sz="4400" dirty="0" smtClean="0"/>
              <a:t>Design studies according to standards and ethical practices of the discipline.</a:t>
            </a:r>
            <a:endParaRPr lang="en-US" sz="4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260" y="3276600"/>
            <a:ext cx="4221480" cy="281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192391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304800" y="762000"/>
            <a:ext cx="5257800" cy="533400"/>
          </a:xfrm>
        </p:spPr>
        <p:txBody>
          <a:bodyPr>
            <a:normAutofit/>
          </a:bodyPr>
          <a:lstStyle/>
          <a:p>
            <a:r>
              <a:rPr lang="en-US" sz="2400" dirty="0" smtClean="0"/>
              <a:t>Example:</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19410">
            <a:off x="6739615" y="1337404"/>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762000" y="1517521"/>
            <a:ext cx="7620000" cy="4276724"/>
          </a:xfrm>
        </p:spPr>
        <p:txBody>
          <a:bodyPr>
            <a:noAutofit/>
          </a:bodyPr>
          <a:lstStyle/>
          <a:p>
            <a:pPr marL="0" indent="0">
              <a:buNone/>
            </a:pPr>
            <a:r>
              <a:rPr lang="en-US" sz="2000" dirty="0" smtClean="0">
                <a:solidFill>
                  <a:schemeClr val="accent4">
                    <a:lumMod val="75000"/>
                  </a:schemeClr>
                </a:solidFill>
              </a:rPr>
              <a:t>Title: Treatment Procedure for Infected Brown Recluse Bites</a:t>
            </a:r>
          </a:p>
          <a:p>
            <a:pPr marL="0" indent="0">
              <a:buNone/>
            </a:pPr>
            <a:r>
              <a:rPr lang="en-US" sz="2000" dirty="0" smtClean="0">
                <a:solidFill>
                  <a:schemeClr val="accent4">
                    <a:lumMod val="75000"/>
                  </a:schemeClr>
                </a:solidFill>
              </a:rPr>
              <a:t>Subject Age: 7 to 14</a:t>
            </a:r>
          </a:p>
          <a:p>
            <a:pPr marL="0" indent="0">
              <a:buNone/>
            </a:pPr>
            <a:endParaRPr lang="en-US" sz="2000" dirty="0">
              <a:solidFill>
                <a:schemeClr val="accent4">
                  <a:lumMod val="75000"/>
                </a:schemeClr>
              </a:solidFill>
            </a:endParaRPr>
          </a:p>
          <a:p>
            <a:pPr marL="0" indent="0">
              <a:buNone/>
            </a:pPr>
            <a:r>
              <a:rPr lang="en-US" sz="2000" dirty="0" smtClean="0">
                <a:solidFill>
                  <a:schemeClr val="accent4">
                    <a:lumMod val="75000"/>
                  </a:schemeClr>
                </a:solidFill>
              </a:rPr>
              <a:t>Procedure: When subjects present themselves to the ED with infected Brown Recluse bites subjects will be randomized into either experimental or control groups. Control group will receive standard of care treatment for symptoms, as appropriate, and provided antibiotics. Experimental group will receive standard of care treatment for symptoms, as appropriate, but not be provided antibiotics. Experimental group will be sent home with documentation and instructions on how to care for infection and to contact researcher if infection worsens. </a:t>
            </a:r>
          </a:p>
          <a:p>
            <a:pPr marL="0" indent="0">
              <a:buNone/>
            </a:pPr>
            <a:endParaRPr lang="en-US" sz="2000" dirty="0">
              <a:solidFill>
                <a:schemeClr val="accent4">
                  <a:lumMod val="75000"/>
                </a:schemeClr>
              </a:solidFill>
            </a:endParaRPr>
          </a:p>
          <a:p>
            <a:pPr marL="0" indent="0">
              <a:buNone/>
            </a:pPr>
            <a:r>
              <a:rPr lang="en-US" sz="2000" dirty="0" smtClean="0">
                <a:solidFill>
                  <a:schemeClr val="accent4">
                    <a:lumMod val="75000"/>
                  </a:schemeClr>
                </a:solidFill>
              </a:rPr>
              <a:t>Purpose: Can proper care of infection site reduce the need for antibiotics.</a:t>
            </a:r>
            <a:endParaRPr lang="en-US" sz="2000" dirty="0">
              <a:solidFill>
                <a:schemeClr val="accent4">
                  <a:lumMod val="75000"/>
                </a:schemeClr>
              </a:solidFill>
            </a:endParaRPr>
          </a:p>
        </p:txBody>
      </p:sp>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46363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1371600"/>
            <a:ext cx="4267200" cy="2286000"/>
          </a:xfrm>
        </p:spPr>
        <p:txBody>
          <a:bodyPr>
            <a:noAutofit/>
          </a:bodyPr>
          <a:lstStyle/>
          <a:p>
            <a:pPr marL="0" indent="0" algn="ctr">
              <a:buNone/>
            </a:pPr>
            <a:r>
              <a:rPr lang="en-US" sz="6000" dirty="0" smtClean="0"/>
              <a:t>Minimize </a:t>
            </a:r>
          </a:p>
          <a:p>
            <a:pPr marL="0" indent="0" algn="ctr">
              <a:buNone/>
            </a:pPr>
            <a:r>
              <a:rPr lang="en-US" sz="6000" dirty="0"/>
              <a:t>R</a:t>
            </a:r>
            <a:r>
              <a:rPr lang="en-US" sz="6000" dirty="0" smtClean="0"/>
              <a:t>isks</a:t>
            </a:r>
            <a:endParaRPr lang="en-US" sz="6000" dirty="0"/>
          </a:p>
        </p:txBody>
      </p:sp>
      <p:graphicFrame>
        <p:nvGraphicFramePr>
          <p:cNvPr id="4" name="Diagram 3"/>
          <p:cNvGraphicFramePr/>
          <p:nvPr>
            <p:extLst>
              <p:ext uri="{D42A27DB-BD31-4B8C-83A1-F6EECF244321}">
                <p14:modId xmlns:p14="http://schemas.microsoft.com/office/powerpoint/2010/main" val="2219619222"/>
              </p:ext>
            </p:extLst>
          </p:nvPr>
        </p:nvGraphicFramePr>
        <p:xfrm>
          <a:off x="685800" y="1350683"/>
          <a:ext cx="6248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7613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447800"/>
            <a:ext cx="4191000" cy="4267200"/>
          </a:xfrm>
        </p:spPr>
        <p:txBody>
          <a:bodyPr>
            <a:noAutofit/>
          </a:bodyPr>
          <a:lstStyle/>
          <a:p>
            <a:pPr marL="0" indent="0" algn="ctr">
              <a:buNone/>
            </a:pPr>
            <a:r>
              <a:rPr lang="en-US" sz="4400" dirty="0" smtClean="0"/>
              <a:t>Use procedures already being conducted on the participants for non-research reasons</a:t>
            </a:r>
            <a:endParaRPr lang="en-US" sz="4400" dirty="0"/>
          </a:p>
        </p:txBody>
      </p:sp>
      <p:sp>
        <p:nvSpPr>
          <p:cNvPr id="2" name="Explosion 1 1"/>
          <p:cNvSpPr/>
          <p:nvPr/>
        </p:nvSpPr>
        <p:spPr>
          <a:xfrm>
            <a:off x="4648200" y="1828800"/>
            <a:ext cx="1905000" cy="1828800"/>
          </a:xfrm>
          <a:prstGeom prst="irregularSeal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X-Rays</a:t>
            </a:r>
            <a:endParaRPr lang="en-US" sz="2400" dirty="0">
              <a:solidFill>
                <a:schemeClr val="tx1"/>
              </a:solidFill>
            </a:endParaRPr>
          </a:p>
        </p:txBody>
      </p:sp>
      <p:sp>
        <p:nvSpPr>
          <p:cNvPr id="4" name="Explosion 1 3"/>
          <p:cNvSpPr/>
          <p:nvPr/>
        </p:nvSpPr>
        <p:spPr>
          <a:xfrm>
            <a:off x="6553200" y="2971800"/>
            <a:ext cx="2133600" cy="1828800"/>
          </a:xfrm>
          <a:prstGeom prst="irregularSeal1">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ECG</a:t>
            </a:r>
            <a:endParaRPr lang="en-US" dirty="0">
              <a:solidFill>
                <a:schemeClr val="tx1"/>
              </a:solidFill>
            </a:endParaRPr>
          </a:p>
        </p:txBody>
      </p:sp>
      <p:sp>
        <p:nvSpPr>
          <p:cNvPr id="7" name="Explosion 1 6"/>
          <p:cNvSpPr/>
          <p:nvPr/>
        </p:nvSpPr>
        <p:spPr>
          <a:xfrm>
            <a:off x="4569822" y="4315637"/>
            <a:ext cx="2669177" cy="2161363"/>
          </a:xfrm>
          <a:prstGeom prst="irregularSeal1">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Biopsies</a:t>
            </a:r>
            <a:endParaRPr lang="en-US" sz="2400" dirty="0">
              <a:solidFill>
                <a:schemeClr val="tx1"/>
              </a:solidFill>
            </a:endParaRPr>
          </a:p>
        </p:txBody>
      </p:sp>
      <p:sp>
        <p:nvSpPr>
          <p:cNvPr id="8" name="Explosion 1 7"/>
          <p:cNvSpPr/>
          <p:nvPr/>
        </p:nvSpPr>
        <p:spPr>
          <a:xfrm>
            <a:off x="6019800" y="304800"/>
            <a:ext cx="2895600" cy="2286000"/>
          </a:xfrm>
          <a:prstGeom prst="irregularSeal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Blood Draws</a:t>
            </a:r>
            <a:endParaRPr lang="en-US" sz="2400" dirty="0">
              <a:solidFill>
                <a:schemeClr val="tx1"/>
              </a:solidFill>
            </a:endParaRPr>
          </a:p>
        </p:txBody>
      </p:sp>
      <p:sp>
        <p:nvSpPr>
          <p:cNvPr id="6" name="Slide Number Placeholder 5"/>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250876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838200"/>
            <a:ext cx="4267200" cy="1524000"/>
          </a:xfrm>
        </p:spPr>
        <p:txBody>
          <a:bodyPr>
            <a:noAutofit/>
          </a:bodyPr>
          <a:lstStyle/>
          <a:p>
            <a:pPr marL="0" indent="0" algn="ctr">
              <a:buNone/>
            </a:pPr>
            <a:r>
              <a:rPr lang="en-US" sz="4400" dirty="0" smtClean="0"/>
              <a:t>Consider whether other procedures involving less risk are appropriate when designing a research study</a:t>
            </a:r>
            <a:endParaRPr lang="en-US" sz="4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23" t="7187" r="9816" b="20001"/>
          <a:stretch/>
        </p:blipFill>
        <p:spPr bwMode="auto">
          <a:xfrm>
            <a:off x="441960" y="1295400"/>
            <a:ext cx="3764280" cy="35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4953000"/>
            <a:ext cx="3886200" cy="584775"/>
          </a:xfrm>
          <a:prstGeom prst="rect">
            <a:avLst/>
          </a:prstGeom>
          <a:noFill/>
        </p:spPr>
        <p:txBody>
          <a:bodyPr wrap="square" rtlCol="0">
            <a:spAutoFit/>
          </a:bodyPr>
          <a:lstStyle/>
          <a:p>
            <a:pPr algn="ctr"/>
            <a:r>
              <a:rPr lang="en-US" sz="1600" dirty="0" smtClean="0">
                <a:solidFill>
                  <a:srgbClr val="FF0000"/>
                </a:solidFill>
              </a:rPr>
              <a:t>There’s a fine line between taking a risk and doing something dumb</a:t>
            </a:r>
            <a:endParaRPr lang="en-US" sz="1600" dirty="0">
              <a:solidFill>
                <a:srgbClr val="FF0000"/>
              </a:solidFill>
            </a:endParaRPr>
          </a:p>
        </p:txBody>
      </p:sp>
      <p:sp>
        <p:nvSpPr>
          <p:cNvPr id="2" name="Slide Number Placeholder 1"/>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3375753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C2990E"/>
      </a:accent1>
      <a:accent2>
        <a:srgbClr val="D9BE59"/>
      </a:accent2>
      <a:accent3>
        <a:srgbClr val="D1E959"/>
      </a:accent3>
      <a:accent4>
        <a:srgbClr val="00386A"/>
      </a:accent4>
      <a:accent5>
        <a:srgbClr val="FFFFFF"/>
      </a:accent5>
      <a:accent6>
        <a:srgbClr val="FFFFFF"/>
      </a:accent6>
      <a:hlink>
        <a:srgbClr val="FFFFFF"/>
      </a:hlink>
      <a:folHlink>
        <a:srgbClr val="FFFFFF"/>
      </a:folHlink>
    </a:clrScheme>
    <a:fontScheme name="Futura UcDavis Medium">
      <a:majorFont>
        <a:latin typeface="Futura UC Davis Medium"/>
        <a:ea typeface=""/>
        <a:cs typeface=""/>
      </a:majorFont>
      <a:minorFont>
        <a:latin typeface="Futura UC Davi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TotalTime>
  <Words>2591</Words>
  <Application>Microsoft Office PowerPoint</Application>
  <PresentationFormat>On-screen Show (4:3)</PresentationFormat>
  <Paragraphs>296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Minimizing Risk in Research &amp; Identifying Conflict of Interest  </vt:lpstr>
      <vt:lpstr>PowerPoint Presentation</vt:lpstr>
      <vt:lpstr>Possible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Difference</vt:lpstr>
      <vt:lpstr>Examples</vt:lpstr>
      <vt:lpstr>Understanding the Difference</vt:lpstr>
      <vt:lpstr>Understanding the Difference</vt:lpstr>
      <vt:lpstr>Related Financial Interest</vt:lpstr>
      <vt:lpstr>Reporting Responsibilities</vt:lpstr>
      <vt:lpstr>Resource Material</vt:lpstr>
      <vt:lpstr>PowerPoint Presentation</vt:lpstr>
      <vt:lpstr>    Miles McFann, CIP mtmcfann@ucdavis.edu</vt:lpstr>
    </vt:vector>
  </TitlesOfParts>
  <Company>UCDHS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Miles T. McFann</dc:creator>
  <cp:lastModifiedBy>Daniel L Dedoshka</cp:lastModifiedBy>
  <cp:revision>93</cp:revision>
  <cp:lastPrinted>2014-04-25T19:36:38Z</cp:lastPrinted>
  <dcterms:created xsi:type="dcterms:W3CDTF">2012-09-18T19:58:03Z</dcterms:created>
  <dcterms:modified xsi:type="dcterms:W3CDTF">2014-09-05T17:30:16Z</dcterms:modified>
</cp:coreProperties>
</file>