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2.xml" ContentType="application/vnd.openxmlformats-officedocument.presentationml.tags+xml"/>
  <Override PartName="/ppt/notesSlides/notesSlide20.xml" ContentType="application/vnd.openxmlformats-officedocument.presentationml.notesSlide+xml"/>
  <Override PartName="/ppt/tags/tag3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60" r:id="rId2"/>
    <p:sldId id="314" r:id="rId3"/>
    <p:sldId id="345" r:id="rId4"/>
    <p:sldId id="315" r:id="rId5"/>
    <p:sldId id="357" r:id="rId6"/>
    <p:sldId id="340" r:id="rId7"/>
    <p:sldId id="358" r:id="rId8"/>
    <p:sldId id="359" r:id="rId9"/>
    <p:sldId id="360" r:id="rId10"/>
    <p:sldId id="346" r:id="rId11"/>
    <p:sldId id="347" r:id="rId12"/>
    <p:sldId id="348" r:id="rId13"/>
    <p:sldId id="349" r:id="rId14"/>
    <p:sldId id="350" r:id="rId15"/>
    <p:sldId id="351" r:id="rId16"/>
    <p:sldId id="352" r:id="rId17"/>
    <p:sldId id="353" r:id="rId18"/>
    <p:sldId id="354" r:id="rId19"/>
    <p:sldId id="355" r:id="rId20"/>
    <p:sldId id="336" r:id="rId21"/>
    <p:sldId id="337" r:id="rId22"/>
  </p:sldIdLst>
  <p:sldSz cx="9144000" cy="6858000" type="screen4x3"/>
  <p:notesSz cx="7010400" cy="92964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2666"/>
    <a:srgbClr val="E13F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092" autoAdjust="0"/>
  </p:normalViewPr>
  <p:slideViewPr>
    <p:cSldViewPr>
      <p:cViewPr varScale="1">
        <p:scale>
          <a:sx n="101" d="100"/>
          <a:sy n="101" d="100"/>
        </p:scale>
        <p:origin x="-127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AA628D-D064-6447-9361-607FC0BEA008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ECFF6B-B082-D94C-A958-570E51A5CED9}">
      <dgm:prSet custT="1"/>
      <dgm:spPr/>
      <dgm:t>
        <a:bodyPr/>
        <a:lstStyle/>
        <a:p>
          <a:pPr rtl="0"/>
          <a:r>
            <a:rPr lang="en-US" sz="2400" dirty="0" smtClean="0"/>
            <a:t>Adequate Resources to Conduct Research</a:t>
          </a:r>
          <a:endParaRPr lang="en-US" sz="2400" dirty="0"/>
        </a:p>
      </dgm:t>
    </dgm:pt>
    <dgm:pt modelId="{1E9102B0-C937-CB45-B1F8-A960CC5224F5}" type="parTrans" cxnId="{0D5A5A4E-D529-FE46-A8E7-81DC1BB4944C}">
      <dgm:prSet/>
      <dgm:spPr/>
      <dgm:t>
        <a:bodyPr/>
        <a:lstStyle/>
        <a:p>
          <a:endParaRPr lang="en-US"/>
        </a:p>
      </dgm:t>
    </dgm:pt>
    <dgm:pt modelId="{E3BFFFA6-806A-EB4F-A629-56E16AD9528A}" type="sibTrans" cxnId="{0D5A5A4E-D529-FE46-A8E7-81DC1BB4944C}">
      <dgm:prSet/>
      <dgm:spPr/>
      <dgm:t>
        <a:bodyPr/>
        <a:lstStyle/>
        <a:p>
          <a:endParaRPr lang="en-US"/>
        </a:p>
      </dgm:t>
    </dgm:pt>
    <dgm:pt modelId="{B055E618-8A9F-2C4F-A5CE-C191AEA04C1B}">
      <dgm:prSet custT="1"/>
      <dgm:spPr/>
      <dgm:t>
        <a:bodyPr/>
        <a:lstStyle/>
        <a:p>
          <a:pPr rtl="0"/>
          <a:r>
            <a:rPr lang="en-US" sz="2400" dirty="0" smtClean="0"/>
            <a:t>Recruitment is fair and equitable</a:t>
          </a:r>
          <a:endParaRPr lang="en-US" sz="2400" dirty="0"/>
        </a:p>
      </dgm:t>
    </dgm:pt>
    <dgm:pt modelId="{C65CD9E6-71E9-C94D-ABE4-72E4030E527D}" type="parTrans" cxnId="{0D64858A-BEEB-684B-99CD-3D352898C84B}">
      <dgm:prSet/>
      <dgm:spPr/>
      <dgm:t>
        <a:bodyPr/>
        <a:lstStyle/>
        <a:p>
          <a:endParaRPr lang="en-US"/>
        </a:p>
      </dgm:t>
    </dgm:pt>
    <dgm:pt modelId="{29833646-EEC9-A44C-AA29-CCA06F0BC568}" type="sibTrans" cxnId="{0D64858A-BEEB-684B-99CD-3D352898C84B}">
      <dgm:prSet/>
      <dgm:spPr/>
      <dgm:t>
        <a:bodyPr/>
        <a:lstStyle/>
        <a:p>
          <a:endParaRPr lang="en-US"/>
        </a:p>
      </dgm:t>
    </dgm:pt>
    <dgm:pt modelId="{E9C73490-2060-5F4C-B783-0FB25186F819}">
      <dgm:prSet custT="1"/>
      <dgm:spPr/>
      <dgm:t>
        <a:bodyPr/>
        <a:lstStyle/>
        <a:p>
          <a:pPr rtl="0"/>
          <a:r>
            <a:rPr lang="en-US" sz="2400" dirty="0" smtClean="0"/>
            <a:t>Researchers Qualifications and Knowledge</a:t>
          </a:r>
          <a:endParaRPr lang="en-US" sz="2400" dirty="0"/>
        </a:p>
      </dgm:t>
    </dgm:pt>
    <dgm:pt modelId="{3BCBBEF4-9166-904D-8B85-456A219AF119}" type="parTrans" cxnId="{9E3B96BF-FC34-B149-B41F-426EEAC73DC0}">
      <dgm:prSet/>
      <dgm:spPr/>
      <dgm:t>
        <a:bodyPr/>
        <a:lstStyle/>
        <a:p>
          <a:endParaRPr lang="en-US"/>
        </a:p>
      </dgm:t>
    </dgm:pt>
    <dgm:pt modelId="{25CD9DB6-8591-9A46-A968-AC2C80D50B6D}" type="sibTrans" cxnId="{9E3B96BF-FC34-B149-B41F-426EEAC73DC0}">
      <dgm:prSet/>
      <dgm:spPr/>
      <dgm:t>
        <a:bodyPr/>
        <a:lstStyle/>
        <a:p>
          <a:endParaRPr lang="en-US"/>
        </a:p>
      </dgm:t>
    </dgm:pt>
    <dgm:pt modelId="{BA0FD5A0-64CC-9647-AF46-37A8A239A0CE}">
      <dgm:prSet custT="1"/>
      <dgm:spPr/>
      <dgm:t>
        <a:bodyPr/>
        <a:lstStyle/>
        <a:p>
          <a:pPr rtl="0"/>
          <a:r>
            <a:rPr lang="en-US" sz="2400" dirty="0" smtClean="0"/>
            <a:t>Addressing Complaints, Concerns, or Request for Feedback</a:t>
          </a:r>
          <a:endParaRPr lang="en-US" sz="2400" dirty="0"/>
        </a:p>
      </dgm:t>
    </dgm:pt>
    <dgm:pt modelId="{92C059B4-9C0B-DB49-BB02-75CFD47C9B3B}" type="parTrans" cxnId="{1889E4CA-C9BC-F241-8C24-31938A4D957D}">
      <dgm:prSet/>
      <dgm:spPr/>
      <dgm:t>
        <a:bodyPr/>
        <a:lstStyle/>
        <a:p>
          <a:endParaRPr lang="en-US"/>
        </a:p>
      </dgm:t>
    </dgm:pt>
    <dgm:pt modelId="{7C9A6FD2-8728-6E44-896F-AD6286712546}" type="sibTrans" cxnId="{1889E4CA-C9BC-F241-8C24-31938A4D957D}">
      <dgm:prSet/>
      <dgm:spPr/>
      <dgm:t>
        <a:bodyPr/>
        <a:lstStyle/>
        <a:p>
          <a:endParaRPr lang="en-US"/>
        </a:p>
      </dgm:t>
    </dgm:pt>
    <dgm:pt modelId="{635307B1-3F41-844C-988E-861F1FDF22F2}" type="pres">
      <dgm:prSet presAssocID="{CDAA628D-D064-6447-9361-607FC0BEA00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92C5F2F-C536-044C-9971-B80AD600EA60}" type="pres">
      <dgm:prSet presAssocID="{BEECFF6B-B082-D94C-A958-570E51A5CED9}" presName="parentLin" presStyleCnt="0"/>
      <dgm:spPr/>
    </dgm:pt>
    <dgm:pt modelId="{CCD5443F-A53B-4C46-A4F3-97F3619AB77E}" type="pres">
      <dgm:prSet presAssocID="{BEECFF6B-B082-D94C-A958-570E51A5CED9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E9ED9C18-FC78-3049-A314-DDAA77366F59}" type="pres">
      <dgm:prSet presAssocID="{BEECFF6B-B082-D94C-A958-570E51A5CED9}" presName="parentText" presStyleLbl="node1" presStyleIdx="0" presStyleCnt="4" custScaleX="110782" custScaleY="14474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B8932D-24D1-3141-B203-1B66475D7A1E}" type="pres">
      <dgm:prSet presAssocID="{BEECFF6B-B082-D94C-A958-570E51A5CED9}" presName="negativeSpace" presStyleCnt="0"/>
      <dgm:spPr/>
    </dgm:pt>
    <dgm:pt modelId="{45D35957-88EF-9E49-951E-CA775FF6129F}" type="pres">
      <dgm:prSet presAssocID="{BEECFF6B-B082-D94C-A958-570E51A5CED9}" presName="childText" presStyleLbl="conFgAcc1" presStyleIdx="0" presStyleCnt="4">
        <dgm:presLayoutVars>
          <dgm:bulletEnabled val="1"/>
        </dgm:presLayoutVars>
      </dgm:prSet>
      <dgm:spPr/>
    </dgm:pt>
    <dgm:pt modelId="{43A2F0B8-06A7-8941-AE84-3B9AA89E668D}" type="pres">
      <dgm:prSet presAssocID="{E3BFFFA6-806A-EB4F-A629-56E16AD9528A}" presName="spaceBetweenRectangles" presStyleCnt="0"/>
      <dgm:spPr/>
    </dgm:pt>
    <dgm:pt modelId="{547FD13B-52B1-5343-8550-A21395E1548A}" type="pres">
      <dgm:prSet presAssocID="{B055E618-8A9F-2C4F-A5CE-C191AEA04C1B}" presName="parentLin" presStyleCnt="0"/>
      <dgm:spPr/>
    </dgm:pt>
    <dgm:pt modelId="{6A6466F2-B004-B748-9F18-44A649003D01}" type="pres">
      <dgm:prSet presAssocID="{B055E618-8A9F-2C4F-A5CE-C191AEA04C1B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E7BAA5DF-B28A-6241-9622-E0B2F03BD6BA}" type="pres">
      <dgm:prSet presAssocID="{B055E618-8A9F-2C4F-A5CE-C191AEA04C1B}" presName="parentText" presStyleLbl="node1" presStyleIdx="1" presStyleCnt="4" custScaleX="109282" custScaleY="144746" custLinFactNeighborX="6383" custLinFactNeighborY="676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661CB7-08C1-A743-9C92-920DBCE19CEA}" type="pres">
      <dgm:prSet presAssocID="{B055E618-8A9F-2C4F-A5CE-C191AEA04C1B}" presName="negativeSpace" presStyleCnt="0"/>
      <dgm:spPr/>
    </dgm:pt>
    <dgm:pt modelId="{BCD682BB-5942-5F4B-9B00-2732CDEE5E35}" type="pres">
      <dgm:prSet presAssocID="{B055E618-8A9F-2C4F-A5CE-C191AEA04C1B}" presName="childText" presStyleLbl="conFgAcc1" presStyleIdx="1" presStyleCnt="4">
        <dgm:presLayoutVars>
          <dgm:bulletEnabled val="1"/>
        </dgm:presLayoutVars>
      </dgm:prSet>
      <dgm:spPr/>
    </dgm:pt>
    <dgm:pt modelId="{D4BB4880-1DB1-7240-9C9C-0C307B9B01A6}" type="pres">
      <dgm:prSet presAssocID="{29833646-EEC9-A44C-AA29-CCA06F0BC568}" presName="spaceBetweenRectangles" presStyleCnt="0"/>
      <dgm:spPr/>
    </dgm:pt>
    <dgm:pt modelId="{B9FAB891-8929-1B4F-96C0-CCAAC8DFE5AF}" type="pres">
      <dgm:prSet presAssocID="{E9C73490-2060-5F4C-B783-0FB25186F819}" presName="parentLin" presStyleCnt="0"/>
      <dgm:spPr/>
    </dgm:pt>
    <dgm:pt modelId="{D944FF0F-E459-0A49-ABCB-6742A7941AAB}" type="pres">
      <dgm:prSet presAssocID="{E9C73490-2060-5F4C-B783-0FB25186F819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F250D65B-46B1-324B-BCD9-29CCC4377EAE}" type="pres">
      <dgm:prSet presAssocID="{E9C73490-2060-5F4C-B783-0FB25186F819}" presName="parentText" presStyleLbl="node1" presStyleIdx="2" presStyleCnt="4" custScaleX="109282" custScaleY="14474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0C2C62-BE54-D74B-8C00-1FFA60598B6A}" type="pres">
      <dgm:prSet presAssocID="{E9C73490-2060-5F4C-B783-0FB25186F819}" presName="negativeSpace" presStyleCnt="0"/>
      <dgm:spPr/>
    </dgm:pt>
    <dgm:pt modelId="{459C1266-612B-9B41-B29B-FFA662ECA117}" type="pres">
      <dgm:prSet presAssocID="{E9C73490-2060-5F4C-B783-0FB25186F819}" presName="childText" presStyleLbl="conFgAcc1" presStyleIdx="2" presStyleCnt="4">
        <dgm:presLayoutVars>
          <dgm:bulletEnabled val="1"/>
        </dgm:presLayoutVars>
      </dgm:prSet>
      <dgm:spPr/>
    </dgm:pt>
    <dgm:pt modelId="{09DB708C-78BD-AE40-9882-294AE3A15CD2}" type="pres">
      <dgm:prSet presAssocID="{25CD9DB6-8591-9A46-A968-AC2C80D50B6D}" presName="spaceBetweenRectangles" presStyleCnt="0"/>
      <dgm:spPr/>
    </dgm:pt>
    <dgm:pt modelId="{B45C9F54-3F48-F944-9E3F-EB04BD03CBB0}" type="pres">
      <dgm:prSet presAssocID="{BA0FD5A0-64CC-9647-AF46-37A8A239A0CE}" presName="parentLin" presStyleCnt="0"/>
      <dgm:spPr/>
    </dgm:pt>
    <dgm:pt modelId="{377CDF73-D3C9-4B40-8153-D5A9F77ED6D7}" type="pres">
      <dgm:prSet presAssocID="{BA0FD5A0-64CC-9647-AF46-37A8A239A0CE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FBF027F1-EAFC-D747-A8DD-62338CFC80CC}" type="pres">
      <dgm:prSet presAssocID="{BA0FD5A0-64CC-9647-AF46-37A8A239A0CE}" presName="parentText" presStyleLbl="node1" presStyleIdx="3" presStyleCnt="4" custScaleX="109282" custScaleY="14474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3A03B9-20F5-7A48-8314-0B99A1B2900E}" type="pres">
      <dgm:prSet presAssocID="{BA0FD5A0-64CC-9647-AF46-37A8A239A0CE}" presName="negativeSpace" presStyleCnt="0"/>
      <dgm:spPr/>
    </dgm:pt>
    <dgm:pt modelId="{B4F5E305-5B6D-E44F-BC41-5DF8CFD699EC}" type="pres">
      <dgm:prSet presAssocID="{BA0FD5A0-64CC-9647-AF46-37A8A239A0CE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1D7814E0-A773-F645-BAA7-45CE4DAB5D6F}" type="presOf" srcId="{BA0FD5A0-64CC-9647-AF46-37A8A239A0CE}" destId="{377CDF73-D3C9-4B40-8153-D5A9F77ED6D7}" srcOrd="0" destOrd="0" presId="urn:microsoft.com/office/officeart/2005/8/layout/list1"/>
    <dgm:cxn modelId="{778F69FD-9C71-4A4C-B57A-038AB639BBC1}" type="presOf" srcId="{BEECFF6B-B082-D94C-A958-570E51A5CED9}" destId="{E9ED9C18-FC78-3049-A314-DDAA77366F59}" srcOrd="1" destOrd="0" presId="urn:microsoft.com/office/officeart/2005/8/layout/list1"/>
    <dgm:cxn modelId="{67BF0CDD-227D-7F44-BCF9-08BE4F0D4BFA}" type="presOf" srcId="{E9C73490-2060-5F4C-B783-0FB25186F819}" destId="{D944FF0F-E459-0A49-ABCB-6742A7941AAB}" srcOrd="0" destOrd="0" presId="urn:microsoft.com/office/officeart/2005/8/layout/list1"/>
    <dgm:cxn modelId="{4A375AB0-079B-534C-9AE5-474E6C2F5441}" type="presOf" srcId="{B055E618-8A9F-2C4F-A5CE-C191AEA04C1B}" destId="{6A6466F2-B004-B748-9F18-44A649003D01}" srcOrd="0" destOrd="0" presId="urn:microsoft.com/office/officeart/2005/8/layout/list1"/>
    <dgm:cxn modelId="{E0ECA7A1-7C97-BE41-8068-7F174D44139E}" type="presOf" srcId="{B055E618-8A9F-2C4F-A5CE-C191AEA04C1B}" destId="{E7BAA5DF-B28A-6241-9622-E0B2F03BD6BA}" srcOrd="1" destOrd="0" presId="urn:microsoft.com/office/officeart/2005/8/layout/list1"/>
    <dgm:cxn modelId="{1889E4CA-C9BC-F241-8C24-31938A4D957D}" srcId="{CDAA628D-D064-6447-9361-607FC0BEA008}" destId="{BA0FD5A0-64CC-9647-AF46-37A8A239A0CE}" srcOrd="3" destOrd="0" parTransId="{92C059B4-9C0B-DB49-BB02-75CFD47C9B3B}" sibTransId="{7C9A6FD2-8728-6E44-896F-AD6286712546}"/>
    <dgm:cxn modelId="{C0257B96-DBB3-9C4C-A271-63B17A96BEA1}" type="presOf" srcId="{BEECFF6B-B082-D94C-A958-570E51A5CED9}" destId="{CCD5443F-A53B-4C46-A4F3-97F3619AB77E}" srcOrd="0" destOrd="0" presId="urn:microsoft.com/office/officeart/2005/8/layout/list1"/>
    <dgm:cxn modelId="{9E3B96BF-FC34-B149-B41F-426EEAC73DC0}" srcId="{CDAA628D-D064-6447-9361-607FC0BEA008}" destId="{E9C73490-2060-5F4C-B783-0FB25186F819}" srcOrd="2" destOrd="0" parTransId="{3BCBBEF4-9166-904D-8B85-456A219AF119}" sibTransId="{25CD9DB6-8591-9A46-A968-AC2C80D50B6D}"/>
    <dgm:cxn modelId="{7A8D3BA8-C40E-574A-809E-0A134CC11145}" type="presOf" srcId="{BA0FD5A0-64CC-9647-AF46-37A8A239A0CE}" destId="{FBF027F1-EAFC-D747-A8DD-62338CFC80CC}" srcOrd="1" destOrd="0" presId="urn:microsoft.com/office/officeart/2005/8/layout/list1"/>
    <dgm:cxn modelId="{0D5A5A4E-D529-FE46-A8E7-81DC1BB4944C}" srcId="{CDAA628D-D064-6447-9361-607FC0BEA008}" destId="{BEECFF6B-B082-D94C-A958-570E51A5CED9}" srcOrd="0" destOrd="0" parTransId="{1E9102B0-C937-CB45-B1F8-A960CC5224F5}" sibTransId="{E3BFFFA6-806A-EB4F-A629-56E16AD9528A}"/>
    <dgm:cxn modelId="{3D5406C8-BE56-FA4E-BBC2-D7B6B9ACBEB9}" type="presOf" srcId="{E9C73490-2060-5F4C-B783-0FB25186F819}" destId="{F250D65B-46B1-324B-BCD9-29CCC4377EAE}" srcOrd="1" destOrd="0" presId="urn:microsoft.com/office/officeart/2005/8/layout/list1"/>
    <dgm:cxn modelId="{0D64858A-BEEB-684B-99CD-3D352898C84B}" srcId="{CDAA628D-D064-6447-9361-607FC0BEA008}" destId="{B055E618-8A9F-2C4F-A5CE-C191AEA04C1B}" srcOrd="1" destOrd="0" parTransId="{C65CD9E6-71E9-C94D-ABE4-72E4030E527D}" sibTransId="{29833646-EEC9-A44C-AA29-CCA06F0BC568}"/>
    <dgm:cxn modelId="{55473875-5E9A-3A46-AB6C-79B2FAF4EF7E}" type="presOf" srcId="{CDAA628D-D064-6447-9361-607FC0BEA008}" destId="{635307B1-3F41-844C-988E-861F1FDF22F2}" srcOrd="0" destOrd="0" presId="urn:microsoft.com/office/officeart/2005/8/layout/list1"/>
    <dgm:cxn modelId="{B37F0E17-665D-534E-B753-C3AC3D440EAA}" type="presParOf" srcId="{635307B1-3F41-844C-988E-861F1FDF22F2}" destId="{F92C5F2F-C536-044C-9971-B80AD600EA60}" srcOrd="0" destOrd="0" presId="urn:microsoft.com/office/officeart/2005/8/layout/list1"/>
    <dgm:cxn modelId="{FE39ABB3-4EE3-D44F-93C9-D09775C4B616}" type="presParOf" srcId="{F92C5F2F-C536-044C-9971-B80AD600EA60}" destId="{CCD5443F-A53B-4C46-A4F3-97F3619AB77E}" srcOrd="0" destOrd="0" presId="urn:microsoft.com/office/officeart/2005/8/layout/list1"/>
    <dgm:cxn modelId="{34A784DA-B53A-2244-99BD-3B210EA3819B}" type="presParOf" srcId="{F92C5F2F-C536-044C-9971-B80AD600EA60}" destId="{E9ED9C18-FC78-3049-A314-DDAA77366F59}" srcOrd="1" destOrd="0" presId="urn:microsoft.com/office/officeart/2005/8/layout/list1"/>
    <dgm:cxn modelId="{912AADF3-8E23-8A44-B16B-7EB46B000E50}" type="presParOf" srcId="{635307B1-3F41-844C-988E-861F1FDF22F2}" destId="{F3B8932D-24D1-3141-B203-1B66475D7A1E}" srcOrd="1" destOrd="0" presId="urn:microsoft.com/office/officeart/2005/8/layout/list1"/>
    <dgm:cxn modelId="{0E8F3EEA-B2E0-E645-85FF-8B938D2C89CD}" type="presParOf" srcId="{635307B1-3F41-844C-988E-861F1FDF22F2}" destId="{45D35957-88EF-9E49-951E-CA775FF6129F}" srcOrd="2" destOrd="0" presId="urn:microsoft.com/office/officeart/2005/8/layout/list1"/>
    <dgm:cxn modelId="{B958B8E9-ECBD-6B44-9982-9DD800DB66A1}" type="presParOf" srcId="{635307B1-3F41-844C-988E-861F1FDF22F2}" destId="{43A2F0B8-06A7-8941-AE84-3B9AA89E668D}" srcOrd="3" destOrd="0" presId="urn:microsoft.com/office/officeart/2005/8/layout/list1"/>
    <dgm:cxn modelId="{AD455828-3E57-D04C-A7DF-139D4D968C5D}" type="presParOf" srcId="{635307B1-3F41-844C-988E-861F1FDF22F2}" destId="{547FD13B-52B1-5343-8550-A21395E1548A}" srcOrd="4" destOrd="0" presId="urn:microsoft.com/office/officeart/2005/8/layout/list1"/>
    <dgm:cxn modelId="{5DD9A16D-E4C4-9344-8C15-D8B70E07E482}" type="presParOf" srcId="{547FD13B-52B1-5343-8550-A21395E1548A}" destId="{6A6466F2-B004-B748-9F18-44A649003D01}" srcOrd="0" destOrd="0" presId="urn:microsoft.com/office/officeart/2005/8/layout/list1"/>
    <dgm:cxn modelId="{DEE376D0-2684-5E46-B547-7D51CBDA907B}" type="presParOf" srcId="{547FD13B-52B1-5343-8550-A21395E1548A}" destId="{E7BAA5DF-B28A-6241-9622-E0B2F03BD6BA}" srcOrd="1" destOrd="0" presId="urn:microsoft.com/office/officeart/2005/8/layout/list1"/>
    <dgm:cxn modelId="{CB678B20-D198-8D4A-910D-2377907EC1DE}" type="presParOf" srcId="{635307B1-3F41-844C-988E-861F1FDF22F2}" destId="{6C661CB7-08C1-A743-9C92-920DBCE19CEA}" srcOrd="5" destOrd="0" presId="urn:microsoft.com/office/officeart/2005/8/layout/list1"/>
    <dgm:cxn modelId="{25887858-D00A-7F4E-82D8-C5804909D702}" type="presParOf" srcId="{635307B1-3F41-844C-988E-861F1FDF22F2}" destId="{BCD682BB-5942-5F4B-9B00-2732CDEE5E35}" srcOrd="6" destOrd="0" presId="urn:microsoft.com/office/officeart/2005/8/layout/list1"/>
    <dgm:cxn modelId="{BB91E7F9-6A0D-B944-AA46-EA31D530FAAA}" type="presParOf" srcId="{635307B1-3F41-844C-988E-861F1FDF22F2}" destId="{D4BB4880-1DB1-7240-9C9C-0C307B9B01A6}" srcOrd="7" destOrd="0" presId="urn:microsoft.com/office/officeart/2005/8/layout/list1"/>
    <dgm:cxn modelId="{C06F38A3-BFCF-7943-90D6-30315F9224ED}" type="presParOf" srcId="{635307B1-3F41-844C-988E-861F1FDF22F2}" destId="{B9FAB891-8929-1B4F-96C0-CCAAC8DFE5AF}" srcOrd="8" destOrd="0" presId="urn:microsoft.com/office/officeart/2005/8/layout/list1"/>
    <dgm:cxn modelId="{35A32FA5-FC3B-3247-A205-8D4C0D304086}" type="presParOf" srcId="{B9FAB891-8929-1B4F-96C0-CCAAC8DFE5AF}" destId="{D944FF0F-E459-0A49-ABCB-6742A7941AAB}" srcOrd="0" destOrd="0" presId="urn:microsoft.com/office/officeart/2005/8/layout/list1"/>
    <dgm:cxn modelId="{73104885-71F1-374E-A876-6C6344CD7A56}" type="presParOf" srcId="{B9FAB891-8929-1B4F-96C0-CCAAC8DFE5AF}" destId="{F250D65B-46B1-324B-BCD9-29CCC4377EAE}" srcOrd="1" destOrd="0" presId="urn:microsoft.com/office/officeart/2005/8/layout/list1"/>
    <dgm:cxn modelId="{B1E182F1-0778-1A45-90EC-099483A861D9}" type="presParOf" srcId="{635307B1-3F41-844C-988E-861F1FDF22F2}" destId="{150C2C62-BE54-D74B-8C00-1FFA60598B6A}" srcOrd="9" destOrd="0" presId="urn:microsoft.com/office/officeart/2005/8/layout/list1"/>
    <dgm:cxn modelId="{D1D0AC8E-B605-7D49-AF13-A34FB734D733}" type="presParOf" srcId="{635307B1-3F41-844C-988E-861F1FDF22F2}" destId="{459C1266-612B-9B41-B29B-FFA662ECA117}" srcOrd="10" destOrd="0" presId="urn:microsoft.com/office/officeart/2005/8/layout/list1"/>
    <dgm:cxn modelId="{935136FB-00E0-9C46-8212-F5174D3D1408}" type="presParOf" srcId="{635307B1-3F41-844C-988E-861F1FDF22F2}" destId="{09DB708C-78BD-AE40-9882-294AE3A15CD2}" srcOrd="11" destOrd="0" presId="urn:microsoft.com/office/officeart/2005/8/layout/list1"/>
    <dgm:cxn modelId="{594BB2C8-19DE-B645-B723-C127C4336045}" type="presParOf" srcId="{635307B1-3F41-844C-988E-861F1FDF22F2}" destId="{B45C9F54-3F48-F944-9E3F-EB04BD03CBB0}" srcOrd="12" destOrd="0" presId="urn:microsoft.com/office/officeart/2005/8/layout/list1"/>
    <dgm:cxn modelId="{43E1AE4B-DF5F-4D4F-9C07-112B771A3407}" type="presParOf" srcId="{B45C9F54-3F48-F944-9E3F-EB04BD03CBB0}" destId="{377CDF73-D3C9-4B40-8153-D5A9F77ED6D7}" srcOrd="0" destOrd="0" presId="urn:microsoft.com/office/officeart/2005/8/layout/list1"/>
    <dgm:cxn modelId="{1E8C3A63-AD7F-CB47-940F-76110D739972}" type="presParOf" srcId="{B45C9F54-3F48-F944-9E3F-EB04BD03CBB0}" destId="{FBF027F1-EAFC-D747-A8DD-62338CFC80CC}" srcOrd="1" destOrd="0" presId="urn:microsoft.com/office/officeart/2005/8/layout/list1"/>
    <dgm:cxn modelId="{1AF0AB50-59D5-0C44-A045-AD0D3837AD58}" type="presParOf" srcId="{635307B1-3F41-844C-988E-861F1FDF22F2}" destId="{333A03B9-20F5-7A48-8314-0B99A1B2900E}" srcOrd="13" destOrd="0" presId="urn:microsoft.com/office/officeart/2005/8/layout/list1"/>
    <dgm:cxn modelId="{D16D6C7C-8754-2749-B0EC-649C0F0E8510}" type="presParOf" srcId="{635307B1-3F41-844C-988E-861F1FDF22F2}" destId="{B4F5E305-5B6D-E44F-BC41-5DF8CFD699E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0A5F94-8E11-4CE8-A49B-FA19B66BD7D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ED6747-DD10-4256-935C-5B37D127E6CC}">
      <dgm:prSet phldrT="[Text]" custT="1"/>
      <dgm:spPr/>
      <dgm:t>
        <a:bodyPr/>
        <a:lstStyle/>
        <a:p>
          <a:pPr rtl="0"/>
          <a:r>
            <a:rPr lang="en-US" sz="4800" dirty="0" smtClean="0"/>
            <a:t>Adequate Resources to Conduct Research</a:t>
          </a:r>
          <a:endParaRPr lang="en-US" sz="4800" dirty="0"/>
        </a:p>
      </dgm:t>
    </dgm:pt>
    <dgm:pt modelId="{A6DC3065-E7C4-456E-A52D-7FA523C622EA}" type="parTrans" cxnId="{6E4B1E6C-17F0-4DE8-9DBE-46D8EE4D05A8}">
      <dgm:prSet/>
      <dgm:spPr/>
      <dgm:t>
        <a:bodyPr/>
        <a:lstStyle/>
        <a:p>
          <a:endParaRPr lang="en-US"/>
        </a:p>
      </dgm:t>
    </dgm:pt>
    <dgm:pt modelId="{206ECDAD-CADA-4673-9751-5F598C49FAF7}" type="sibTrans" cxnId="{6E4B1E6C-17F0-4DE8-9DBE-46D8EE4D05A8}">
      <dgm:prSet/>
      <dgm:spPr/>
      <dgm:t>
        <a:bodyPr/>
        <a:lstStyle/>
        <a:p>
          <a:endParaRPr lang="en-US"/>
        </a:p>
      </dgm:t>
    </dgm:pt>
    <dgm:pt modelId="{EC6D7041-5C59-4144-B11F-1F972A7D7AFE}" type="pres">
      <dgm:prSet presAssocID="{E70A5F94-8E11-4CE8-A49B-FA19B66BD7D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3AF611-3A51-4C76-B59D-CDDDFAE280C1}" type="pres">
      <dgm:prSet presAssocID="{62ED6747-DD10-4256-935C-5B37D127E6CC}" presName="parentLin" presStyleCnt="0"/>
      <dgm:spPr/>
    </dgm:pt>
    <dgm:pt modelId="{FB0E4306-51F5-41F3-975C-3BF65D0E1F35}" type="pres">
      <dgm:prSet presAssocID="{62ED6747-DD10-4256-935C-5B37D127E6CC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A5D2D40C-A082-4C26-BB9F-4DF7A60B1CEE}" type="pres">
      <dgm:prSet presAssocID="{62ED6747-DD10-4256-935C-5B37D127E6CC}" presName="parentText" presStyleLbl="node1" presStyleIdx="0" presStyleCnt="1" custScaleX="109091" custScaleY="12006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542B0A-19C7-4ED2-B3A8-1DABEBF5206D}" type="pres">
      <dgm:prSet presAssocID="{62ED6747-DD10-4256-935C-5B37D127E6CC}" presName="negativeSpace" presStyleCnt="0"/>
      <dgm:spPr/>
    </dgm:pt>
    <dgm:pt modelId="{660F5D11-5C84-424C-AF6F-E47EAC5ED717}" type="pres">
      <dgm:prSet presAssocID="{62ED6747-DD10-4256-935C-5B37D127E6CC}" presName="childText" presStyleLbl="conFgAcc1" presStyleIdx="0" presStyleCnt="1">
        <dgm:presLayoutVars>
          <dgm:bulletEnabled val="1"/>
        </dgm:presLayoutVars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 w="57150"/>
      </dgm:spPr>
    </dgm:pt>
  </dgm:ptLst>
  <dgm:cxnLst>
    <dgm:cxn modelId="{496902C8-4A3D-48AC-99B7-AA29F6CC765E}" type="presOf" srcId="{62ED6747-DD10-4256-935C-5B37D127E6CC}" destId="{A5D2D40C-A082-4C26-BB9F-4DF7A60B1CEE}" srcOrd="1" destOrd="0" presId="urn:microsoft.com/office/officeart/2005/8/layout/list1"/>
    <dgm:cxn modelId="{091E99ED-D2D9-49A8-9B89-1E8AC6FDFBB7}" type="presOf" srcId="{62ED6747-DD10-4256-935C-5B37D127E6CC}" destId="{FB0E4306-51F5-41F3-975C-3BF65D0E1F35}" srcOrd="0" destOrd="0" presId="urn:microsoft.com/office/officeart/2005/8/layout/list1"/>
    <dgm:cxn modelId="{87BA8BEC-7E9F-4197-AD5E-A3D5B11CB2E3}" type="presOf" srcId="{E70A5F94-8E11-4CE8-A49B-FA19B66BD7DC}" destId="{EC6D7041-5C59-4144-B11F-1F972A7D7AFE}" srcOrd="0" destOrd="0" presId="urn:microsoft.com/office/officeart/2005/8/layout/list1"/>
    <dgm:cxn modelId="{6E4B1E6C-17F0-4DE8-9DBE-46D8EE4D05A8}" srcId="{E70A5F94-8E11-4CE8-A49B-FA19B66BD7DC}" destId="{62ED6747-DD10-4256-935C-5B37D127E6CC}" srcOrd="0" destOrd="0" parTransId="{A6DC3065-E7C4-456E-A52D-7FA523C622EA}" sibTransId="{206ECDAD-CADA-4673-9751-5F598C49FAF7}"/>
    <dgm:cxn modelId="{996B5CDF-724B-4FC2-9AD9-30F8CDAA5742}" type="presParOf" srcId="{EC6D7041-5C59-4144-B11F-1F972A7D7AFE}" destId="{1B3AF611-3A51-4C76-B59D-CDDDFAE280C1}" srcOrd="0" destOrd="0" presId="urn:microsoft.com/office/officeart/2005/8/layout/list1"/>
    <dgm:cxn modelId="{125244D6-3AA7-41E9-92A0-962789BB8E32}" type="presParOf" srcId="{1B3AF611-3A51-4C76-B59D-CDDDFAE280C1}" destId="{FB0E4306-51F5-41F3-975C-3BF65D0E1F35}" srcOrd="0" destOrd="0" presId="urn:microsoft.com/office/officeart/2005/8/layout/list1"/>
    <dgm:cxn modelId="{2E43C6ED-E31A-4D93-A702-7F0A577A06A3}" type="presParOf" srcId="{1B3AF611-3A51-4C76-B59D-CDDDFAE280C1}" destId="{A5D2D40C-A082-4C26-BB9F-4DF7A60B1CEE}" srcOrd="1" destOrd="0" presId="urn:microsoft.com/office/officeart/2005/8/layout/list1"/>
    <dgm:cxn modelId="{6197E6C7-9DDA-4791-B9B8-97A915373DEF}" type="presParOf" srcId="{EC6D7041-5C59-4144-B11F-1F972A7D7AFE}" destId="{FE542B0A-19C7-4ED2-B3A8-1DABEBF5206D}" srcOrd="1" destOrd="0" presId="urn:microsoft.com/office/officeart/2005/8/layout/list1"/>
    <dgm:cxn modelId="{C385847C-1FD9-4C6A-9C2F-8A54AF29118A}" type="presParOf" srcId="{EC6D7041-5C59-4144-B11F-1F972A7D7AFE}" destId="{660F5D11-5C84-424C-AF6F-E47EAC5ED71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0A5F94-8E11-4CE8-A49B-FA19B66BD7D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ED6747-DD10-4256-935C-5B37D127E6CC}">
      <dgm:prSet phldrT="[Text]" custT="1"/>
      <dgm:spPr/>
      <dgm:t>
        <a:bodyPr/>
        <a:lstStyle/>
        <a:p>
          <a:pPr rtl="0"/>
          <a:r>
            <a:rPr lang="en-US" sz="4800" dirty="0" smtClean="0"/>
            <a:t>Recruitment is Fair and Equitable</a:t>
          </a:r>
          <a:endParaRPr lang="en-US" sz="4800" dirty="0"/>
        </a:p>
      </dgm:t>
    </dgm:pt>
    <dgm:pt modelId="{A6DC3065-E7C4-456E-A52D-7FA523C622EA}" type="parTrans" cxnId="{6E4B1E6C-17F0-4DE8-9DBE-46D8EE4D05A8}">
      <dgm:prSet/>
      <dgm:spPr/>
      <dgm:t>
        <a:bodyPr/>
        <a:lstStyle/>
        <a:p>
          <a:endParaRPr lang="en-US"/>
        </a:p>
      </dgm:t>
    </dgm:pt>
    <dgm:pt modelId="{206ECDAD-CADA-4673-9751-5F598C49FAF7}" type="sibTrans" cxnId="{6E4B1E6C-17F0-4DE8-9DBE-46D8EE4D05A8}">
      <dgm:prSet/>
      <dgm:spPr/>
      <dgm:t>
        <a:bodyPr/>
        <a:lstStyle/>
        <a:p>
          <a:endParaRPr lang="en-US"/>
        </a:p>
      </dgm:t>
    </dgm:pt>
    <dgm:pt modelId="{EC6D7041-5C59-4144-B11F-1F972A7D7AFE}" type="pres">
      <dgm:prSet presAssocID="{E70A5F94-8E11-4CE8-A49B-FA19B66BD7D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3AF611-3A51-4C76-B59D-CDDDFAE280C1}" type="pres">
      <dgm:prSet presAssocID="{62ED6747-DD10-4256-935C-5B37D127E6CC}" presName="parentLin" presStyleCnt="0"/>
      <dgm:spPr/>
    </dgm:pt>
    <dgm:pt modelId="{FB0E4306-51F5-41F3-975C-3BF65D0E1F35}" type="pres">
      <dgm:prSet presAssocID="{62ED6747-DD10-4256-935C-5B37D127E6CC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A5D2D40C-A082-4C26-BB9F-4DF7A60B1CEE}" type="pres">
      <dgm:prSet presAssocID="{62ED6747-DD10-4256-935C-5B37D127E6CC}" presName="parentText" presStyleLbl="node1" presStyleIdx="0" presStyleCnt="1" custScaleX="109091" custScaleY="12006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542B0A-19C7-4ED2-B3A8-1DABEBF5206D}" type="pres">
      <dgm:prSet presAssocID="{62ED6747-DD10-4256-935C-5B37D127E6CC}" presName="negativeSpace" presStyleCnt="0"/>
      <dgm:spPr/>
    </dgm:pt>
    <dgm:pt modelId="{660F5D11-5C84-424C-AF6F-E47EAC5ED717}" type="pres">
      <dgm:prSet presAssocID="{62ED6747-DD10-4256-935C-5B37D127E6CC}" presName="childText" presStyleLbl="conFgAcc1" presStyleIdx="0" presStyleCnt="1">
        <dgm:presLayoutVars>
          <dgm:bulletEnabled val="1"/>
        </dgm:presLayoutVars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 w="57150"/>
      </dgm:spPr>
    </dgm:pt>
  </dgm:ptLst>
  <dgm:cxnLst>
    <dgm:cxn modelId="{F3DADF43-2391-4A9E-A0FA-DB9BEFBE5309}" type="presOf" srcId="{E70A5F94-8E11-4CE8-A49B-FA19B66BD7DC}" destId="{EC6D7041-5C59-4144-B11F-1F972A7D7AFE}" srcOrd="0" destOrd="0" presId="urn:microsoft.com/office/officeart/2005/8/layout/list1"/>
    <dgm:cxn modelId="{F13CD0AF-9C6C-4758-B0EC-DCDB4C0C310B}" type="presOf" srcId="{62ED6747-DD10-4256-935C-5B37D127E6CC}" destId="{A5D2D40C-A082-4C26-BB9F-4DF7A60B1CEE}" srcOrd="1" destOrd="0" presId="urn:microsoft.com/office/officeart/2005/8/layout/list1"/>
    <dgm:cxn modelId="{6E4B1E6C-17F0-4DE8-9DBE-46D8EE4D05A8}" srcId="{E70A5F94-8E11-4CE8-A49B-FA19B66BD7DC}" destId="{62ED6747-DD10-4256-935C-5B37D127E6CC}" srcOrd="0" destOrd="0" parTransId="{A6DC3065-E7C4-456E-A52D-7FA523C622EA}" sibTransId="{206ECDAD-CADA-4673-9751-5F598C49FAF7}"/>
    <dgm:cxn modelId="{6E61479F-E3E7-40D4-A36C-7A0B07660205}" type="presOf" srcId="{62ED6747-DD10-4256-935C-5B37D127E6CC}" destId="{FB0E4306-51F5-41F3-975C-3BF65D0E1F35}" srcOrd="0" destOrd="0" presId="urn:microsoft.com/office/officeart/2005/8/layout/list1"/>
    <dgm:cxn modelId="{43AFEE93-4772-467A-BA4D-B62B84D54D4A}" type="presParOf" srcId="{EC6D7041-5C59-4144-B11F-1F972A7D7AFE}" destId="{1B3AF611-3A51-4C76-B59D-CDDDFAE280C1}" srcOrd="0" destOrd="0" presId="urn:microsoft.com/office/officeart/2005/8/layout/list1"/>
    <dgm:cxn modelId="{91305C47-3BE2-4E9C-8111-FC23DFCB38E9}" type="presParOf" srcId="{1B3AF611-3A51-4C76-B59D-CDDDFAE280C1}" destId="{FB0E4306-51F5-41F3-975C-3BF65D0E1F35}" srcOrd="0" destOrd="0" presId="urn:microsoft.com/office/officeart/2005/8/layout/list1"/>
    <dgm:cxn modelId="{E9908E94-8C36-420D-94F8-487C452A28CB}" type="presParOf" srcId="{1B3AF611-3A51-4C76-B59D-CDDDFAE280C1}" destId="{A5D2D40C-A082-4C26-BB9F-4DF7A60B1CEE}" srcOrd="1" destOrd="0" presId="urn:microsoft.com/office/officeart/2005/8/layout/list1"/>
    <dgm:cxn modelId="{6B648379-C576-42F6-A324-F74D442EF154}" type="presParOf" srcId="{EC6D7041-5C59-4144-B11F-1F972A7D7AFE}" destId="{FE542B0A-19C7-4ED2-B3A8-1DABEBF5206D}" srcOrd="1" destOrd="0" presId="urn:microsoft.com/office/officeart/2005/8/layout/list1"/>
    <dgm:cxn modelId="{279518F8-4D52-406A-9C22-A426D08CCAA4}" type="presParOf" srcId="{EC6D7041-5C59-4144-B11F-1F972A7D7AFE}" destId="{660F5D11-5C84-424C-AF6F-E47EAC5ED71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70A5F94-8E11-4CE8-A49B-FA19B66BD7D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ED6747-DD10-4256-935C-5B37D127E6CC}">
      <dgm:prSet phldrT="[Text]" custT="1"/>
      <dgm:spPr/>
      <dgm:t>
        <a:bodyPr/>
        <a:lstStyle/>
        <a:p>
          <a:pPr rtl="0"/>
          <a:r>
            <a:rPr lang="en-US" sz="4800" dirty="0" smtClean="0"/>
            <a:t>Researchers Qualifications and Knowledge</a:t>
          </a:r>
          <a:endParaRPr lang="en-US" sz="4800" dirty="0"/>
        </a:p>
      </dgm:t>
    </dgm:pt>
    <dgm:pt modelId="{A6DC3065-E7C4-456E-A52D-7FA523C622EA}" type="parTrans" cxnId="{6E4B1E6C-17F0-4DE8-9DBE-46D8EE4D05A8}">
      <dgm:prSet/>
      <dgm:spPr/>
      <dgm:t>
        <a:bodyPr/>
        <a:lstStyle/>
        <a:p>
          <a:endParaRPr lang="en-US"/>
        </a:p>
      </dgm:t>
    </dgm:pt>
    <dgm:pt modelId="{206ECDAD-CADA-4673-9751-5F598C49FAF7}" type="sibTrans" cxnId="{6E4B1E6C-17F0-4DE8-9DBE-46D8EE4D05A8}">
      <dgm:prSet/>
      <dgm:spPr/>
      <dgm:t>
        <a:bodyPr/>
        <a:lstStyle/>
        <a:p>
          <a:endParaRPr lang="en-US"/>
        </a:p>
      </dgm:t>
    </dgm:pt>
    <dgm:pt modelId="{EC6D7041-5C59-4144-B11F-1F972A7D7AFE}" type="pres">
      <dgm:prSet presAssocID="{E70A5F94-8E11-4CE8-A49B-FA19B66BD7D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3AF611-3A51-4C76-B59D-CDDDFAE280C1}" type="pres">
      <dgm:prSet presAssocID="{62ED6747-DD10-4256-935C-5B37D127E6CC}" presName="parentLin" presStyleCnt="0"/>
      <dgm:spPr/>
    </dgm:pt>
    <dgm:pt modelId="{FB0E4306-51F5-41F3-975C-3BF65D0E1F35}" type="pres">
      <dgm:prSet presAssocID="{62ED6747-DD10-4256-935C-5B37D127E6CC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A5D2D40C-A082-4C26-BB9F-4DF7A60B1CEE}" type="pres">
      <dgm:prSet presAssocID="{62ED6747-DD10-4256-935C-5B37D127E6CC}" presName="parentText" presStyleLbl="node1" presStyleIdx="0" presStyleCnt="1" custScaleX="109091" custScaleY="12006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542B0A-19C7-4ED2-B3A8-1DABEBF5206D}" type="pres">
      <dgm:prSet presAssocID="{62ED6747-DD10-4256-935C-5B37D127E6CC}" presName="negativeSpace" presStyleCnt="0"/>
      <dgm:spPr/>
    </dgm:pt>
    <dgm:pt modelId="{660F5D11-5C84-424C-AF6F-E47EAC5ED717}" type="pres">
      <dgm:prSet presAssocID="{62ED6747-DD10-4256-935C-5B37D127E6CC}" presName="childText" presStyleLbl="conFgAcc1" presStyleIdx="0" presStyleCnt="1">
        <dgm:presLayoutVars>
          <dgm:bulletEnabled val="1"/>
        </dgm:presLayoutVars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 w="57150"/>
      </dgm:spPr>
    </dgm:pt>
  </dgm:ptLst>
  <dgm:cxnLst>
    <dgm:cxn modelId="{09C921CF-C54B-4E9D-80FE-CA9008A9E03F}" type="presOf" srcId="{62ED6747-DD10-4256-935C-5B37D127E6CC}" destId="{A5D2D40C-A082-4C26-BB9F-4DF7A60B1CEE}" srcOrd="1" destOrd="0" presId="urn:microsoft.com/office/officeart/2005/8/layout/list1"/>
    <dgm:cxn modelId="{F3782B7B-4D0E-4F3A-B6F0-84DA82292ABF}" type="presOf" srcId="{E70A5F94-8E11-4CE8-A49B-FA19B66BD7DC}" destId="{EC6D7041-5C59-4144-B11F-1F972A7D7AFE}" srcOrd="0" destOrd="0" presId="urn:microsoft.com/office/officeart/2005/8/layout/list1"/>
    <dgm:cxn modelId="{65710ECA-D136-4096-89BA-3E027F5206AF}" type="presOf" srcId="{62ED6747-DD10-4256-935C-5B37D127E6CC}" destId="{FB0E4306-51F5-41F3-975C-3BF65D0E1F35}" srcOrd="0" destOrd="0" presId="urn:microsoft.com/office/officeart/2005/8/layout/list1"/>
    <dgm:cxn modelId="{6E4B1E6C-17F0-4DE8-9DBE-46D8EE4D05A8}" srcId="{E70A5F94-8E11-4CE8-A49B-FA19B66BD7DC}" destId="{62ED6747-DD10-4256-935C-5B37D127E6CC}" srcOrd="0" destOrd="0" parTransId="{A6DC3065-E7C4-456E-A52D-7FA523C622EA}" sibTransId="{206ECDAD-CADA-4673-9751-5F598C49FAF7}"/>
    <dgm:cxn modelId="{0DCB5E3B-1B1C-49DD-BDA8-84B7AD3239D0}" type="presParOf" srcId="{EC6D7041-5C59-4144-B11F-1F972A7D7AFE}" destId="{1B3AF611-3A51-4C76-B59D-CDDDFAE280C1}" srcOrd="0" destOrd="0" presId="urn:microsoft.com/office/officeart/2005/8/layout/list1"/>
    <dgm:cxn modelId="{3B568904-A53B-4BF4-84BE-4B570EEAB2D0}" type="presParOf" srcId="{1B3AF611-3A51-4C76-B59D-CDDDFAE280C1}" destId="{FB0E4306-51F5-41F3-975C-3BF65D0E1F35}" srcOrd="0" destOrd="0" presId="urn:microsoft.com/office/officeart/2005/8/layout/list1"/>
    <dgm:cxn modelId="{78B8D775-5890-404D-AE6E-EAD09FA1EC9D}" type="presParOf" srcId="{1B3AF611-3A51-4C76-B59D-CDDDFAE280C1}" destId="{A5D2D40C-A082-4C26-BB9F-4DF7A60B1CEE}" srcOrd="1" destOrd="0" presId="urn:microsoft.com/office/officeart/2005/8/layout/list1"/>
    <dgm:cxn modelId="{B9C0CDB5-07A1-4A13-BF32-5C62CB59F716}" type="presParOf" srcId="{EC6D7041-5C59-4144-B11F-1F972A7D7AFE}" destId="{FE542B0A-19C7-4ED2-B3A8-1DABEBF5206D}" srcOrd="1" destOrd="0" presId="urn:microsoft.com/office/officeart/2005/8/layout/list1"/>
    <dgm:cxn modelId="{880698B1-926A-4D41-9C20-8E2CFE729A61}" type="presParOf" srcId="{EC6D7041-5C59-4144-B11F-1F972A7D7AFE}" destId="{660F5D11-5C84-424C-AF6F-E47EAC5ED71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70A5F94-8E11-4CE8-A49B-FA19B66BD7D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ED6747-DD10-4256-935C-5B37D127E6CC}">
      <dgm:prSet phldrT="[Text]" custT="1"/>
      <dgm:spPr/>
      <dgm:t>
        <a:bodyPr/>
        <a:lstStyle/>
        <a:p>
          <a:pPr rtl="0"/>
          <a:r>
            <a:rPr lang="en-US" sz="4800" dirty="0" smtClean="0"/>
            <a:t>Addressing Complaints, Concerns, or Request for Feedback</a:t>
          </a:r>
          <a:endParaRPr lang="en-US" sz="4800" dirty="0"/>
        </a:p>
      </dgm:t>
    </dgm:pt>
    <dgm:pt modelId="{A6DC3065-E7C4-456E-A52D-7FA523C622EA}" type="parTrans" cxnId="{6E4B1E6C-17F0-4DE8-9DBE-46D8EE4D05A8}">
      <dgm:prSet/>
      <dgm:spPr/>
      <dgm:t>
        <a:bodyPr/>
        <a:lstStyle/>
        <a:p>
          <a:endParaRPr lang="en-US"/>
        </a:p>
      </dgm:t>
    </dgm:pt>
    <dgm:pt modelId="{206ECDAD-CADA-4673-9751-5F598C49FAF7}" type="sibTrans" cxnId="{6E4B1E6C-17F0-4DE8-9DBE-46D8EE4D05A8}">
      <dgm:prSet/>
      <dgm:spPr/>
      <dgm:t>
        <a:bodyPr/>
        <a:lstStyle/>
        <a:p>
          <a:endParaRPr lang="en-US"/>
        </a:p>
      </dgm:t>
    </dgm:pt>
    <dgm:pt modelId="{EC6D7041-5C59-4144-B11F-1F972A7D7AFE}" type="pres">
      <dgm:prSet presAssocID="{E70A5F94-8E11-4CE8-A49B-FA19B66BD7D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3AF611-3A51-4C76-B59D-CDDDFAE280C1}" type="pres">
      <dgm:prSet presAssocID="{62ED6747-DD10-4256-935C-5B37D127E6CC}" presName="parentLin" presStyleCnt="0"/>
      <dgm:spPr/>
    </dgm:pt>
    <dgm:pt modelId="{FB0E4306-51F5-41F3-975C-3BF65D0E1F35}" type="pres">
      <dgm:prSet presAssocID="{62ED6747-DD10-4256-935C-5B37D127E6CC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A5D2D40C-A082-4C26-BB9F-4DF7A60B1CEE}" type="pres">
      <dgm:prSet presAssocID="{62ED6747-DD10-4256-935C-5B37D127E6CC}" presName="parentText" presStyleLbl="node1" presStyleIdx="0" presStyleCnt="1" custScaleX="119481" custScaleY="13619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542B0A-19C7-4ED2-B3A8-1DABEBF5206D}" type="pres">
      <dgm:prSet presAssocID="{62ED6747-DD10-4256-935C-5B37D127E6CC}" presName="negativeSpace" presStyleCnt="0"/>
      <dgm:spPr/>
    </dgm:pt>
    <dgm:pt modelId="{660F5D11-5C84-424C-AF6F-E47EAC5ED717}" type="pres">
      <dgm:prSet presAssocID="{62ED6747-DD10-4256-935C-5B37D127E6CC}" presName="childText" presStyleLbl="conFgAcc1" presStyleIdx="0" presStyleCnt="1">
        <dgm:presLayoutVars>
          <dgm:bulletEnabled val="1"/>
        </dgm:presLayoutVars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 w="57150"/>
      </dgm:spPr>
    </dgm:pt>
  </dgm:ptLst>
  <dgm:cxnLst>
    <dgm:cxn modelId="{005C506B-5DD2-450E-A405-AFF7BAC65A38}" type="presOf" srcId="{62ED6747-DD10-4256-935C-5B37D127E6CC}" destId="{FB0E4306-51F5-41F3-975C-3BF65D0E1F35}" srcOrd="0" destOrd="0" presId="urn:microsoft.com/office/officeart/2005/8/layout/list1"/>
    <dgm:cxn modelId="{8CBB73A9-5190-41D7-B7BF-C5DE8C78B763}" type="presOf" srcId="{E70A5F94-8E11-4CE8-A49B-FA19B66BD7DC}" destId="{EC6D7041-5C59-4144-B11F-1F972A7D7AFE}" srcOrd="0" destOrd="0" presId="urn:microsoft.com/office/officeart/2005/8/layout/list1"/>
    <dgm:cxn modelId="{1E150F6E-AE62-4604-A5A1-DDBE2ED51B6D}" type="presOf" srcId="{62ED6747-DD10-4256-935C-5B37D127E6CC}" destId="{A5D2D40C-A082-4C26-BB9F-4DF7A60B1CEE}" srcOrd="1" destOrd="0" presId="urn:microsoft.com/office/officeart/2005/8/layout/list1"/>
    <dgm:cxn modelId="{6E4B1E6C-17F0-4DE8-9DBE-46D8EE4D05A8}" srcId="{E70A5F94-8E11-4CE8-A49B-FA19B66BD7DC}" destId="{62ED6747-DD10-4256-935C-5B37D127E6CC}" srcOrd="0" destOrd="0" parTransId="{A6DC3065-E7C4-456E-A52D-7FA523C622EA}" sibTransId="{206ECDAD-CADA-4673-9751-5F598C49FAF7}"/>
    <dgm:cxn modelId="{BB2EDB11-69CA-4882-A895-77D37C6D1649}" type="presParOf" srcId="{EC6D7041-5C59-4144-B11F-1F972A7D7AFE}" destId="{1B3AF611-3A51-4C76-B59D-CDDDFAE280C1}" srcOrd="0" destOrd="0" presId="urn:microsoft.com/office/officeart/2005/8/layout/list1"/>
    <dgm:cxn modelId="{1B01B788-83BF-44EE-B941-BFCBDBB02921}" type="presParOf" srcId="{1B3AF611-3A51-4C76-B59D-CDDDFAE280C1}" destId="{FB0E4306-51F5-41F3-975C-3BF65D0E1F35}" srcOrd="0" destOrd="0" presId="urn:microsoft.com/office/officeart/2005/8/layout/list1"/>
    <dgm:cxn modelId="{2AA2881A-5F03-441F-9D2B-E29297990201}" type="presParOf" srcId="{1B3AF611-3A51-4C76-B59D-CDDDFAE280C1}" destId="{A5D2D40C-A082-4C26-BB9F-4DF7A60B1CEE}" srcOrd="1" destOrd="0" presId="urn:microsoft.com/office/officeart/2005/8/layout/list1"/>
    <dgm:cxn modelId="{1EC72B6B-6D16-4995-A775-AE7054032936}" type="presParOf" srcId="{EC6D7041-5C59-4144-B11F-1F972A7D7AFE}" destId="{FE542B0A-19C7-4ED2-B3A8-1DABEBF5206D}" srcOrd="1" destOrd="0" presId="urn:microsoft.com/office/officeart/2005/8/layout/list1"/>
    <dgm:cxn modelId="{7A5E09EA-C599-45DF-8D07-CD836071C032}" type="presParOf" srcId="{EC6D7041-5C59-4144-B11F-1F972A7D7AFE}" destId="{660F5D11-5C84-424C-AF6F-E47EAC5ED71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D35957-88EF-9E49-951E-CA775FF6129F}">
      <dsp:nvSpPr>
        <dsp:cNvPr id="0" name=""/>
        <dsp:cNvSpPr/>
      </dsp:nvSpPr>
      <dsp:spPr>
        <a:xfrm>
          <a:off x="0" y="643089"/>
          <a:ext cx="734363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ED9C18-FC78-3049-A314-DDAA77366F59}">
      <dsp:nvSpPr>
        <dsp:cNvPr id="0" name=""/>
        <dsp:cNvSpPr/>
      </dsp:nvSpPr>
      <dsp:spPr>
        <a:xfrm>
          <a:off x="367181" y="111677"/>
          <a:ext cx="5694797" cy="81185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4300" tIns="0" rIns="194300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Adequate Resources to Conduct Research</a:t>
          </a:r>
          <a:endParaRPr lang="en-US" sz="2400" kern="1200" dirty="0"/>
        </a:p>
      </dsp:txBody>
      <dsp:txXfrm>
        <a:off x="406812" y="151308"/>
        <a:ext cx="5615535" cy="732589"/>
      </dsp:txXfrm>
    </dsp:sp>
    <dsp:sp modelId="{BCD682BB-5942-5F4B-9B00-2732CDEE5E35}">
      <dsp:nvSpPr>
        <dsp:cNvPr id="0" name=""/>
        <dsp:cNvSpPr/>
      </dsp:nvSpPr>
      <dsp:spPr>
        <a:xfrm>
          <a:off x="0" y="1755900"/>
          <a:ext cx="734363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BAA5DF-B28A-6241-9622-E0B2F03BD6BA}">
      <dsp:nvSpPr>
        <dsp:cNvPr id="0" name=""/>
        <dsp:cNvSpPr/>
      </dsp:nvSpPr>
      <dsp:spPr>
        <a:xfrm>
          <a:off x="390618" y="1262455"/>
          <a:ext cx="5617689" cy="81185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4300" tIns="0" rIns="194300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Recruitment is fair and equitable</a:t>
          </a:r>
          <a:endParaRPr lang="en-US" sz="2400" kern="1200" dirty="0"/>
        </a:p>
      </dsp:txBody>
      <dsp:txXfrm>
        <a:off x="430249" y="1302086"/>
        <a:ext cx="5538427" cy="732589"/>
      </dsp:txXfrm>
    </dsp:sp>
    <dsp:sp modelId="{459C1266-612B-9B41-B29B-FFA662ECA117}">
      <dsp:nvSpPr>
        <dsp:cNvPr id="0" name=""/>
        <dsp:cNvSpPr/>
      </dsp:nvSpPr>
      <dsp:spPr>
        <a:xfrm>
          <a:off x="0" y="2868711"/>
          <a:ext cx="734363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50D65B-46B1-324B-BCD9-29CCC4377EAE}">
      <dsp:nvSpPr>
        <dsp:cNvPr id="0" name=""/>
        <dsp:cNvSpPr/>
      </dsp:nvSpPr>
      <dsp:spPr>
        <a:xfrm>
          <a:off x="367181" y="2337300"/>
          <a:ext cx="5617689" cy="81185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4300" tIns="0" rIns="194300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Researchers Qualifications and Knowledge</a:t>
          </a:r>
          <a:endParaRPr lang="en-US" sz="2400" kern="1200" dirty="0"/>
        </a:p>
      </dsp:txBody>
      <dsp:txXfrm>
        <a:off x="406812" y="2376931"/>
        <a:ext cx="5538427" cy="732589"/>
      </dsp:txXfrm>
    </dsp:sp>
    <dsp:sp modelId="{B4F5E305-5B6D-E44F-BC41-5DF8CFD699EC}">
      <dsp:nvSpPr>
        <dsp:cNvPr id="0" name=""/>
        <dsp:cNvSpPr/>
      </dsp:nvSpPr>
      <dsp:spPr>
        <a:xfrm>
          <a:off x="0" y="3981523"/>
          <a:ext cx="734363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F027F1-EAFC-D747-A8DD-62338CFC80CC}">
      <dsp:nvSpPr>
        <dsp:cNvPr id="0" name=""/>
        <dsp:cNvSpPr/>
      </dsp:nvSpPr>
      <dsp:spPr>
        <a:xfrm>
          <a:off x="367181" y="3450111"/>
          <a:ext cx="5617689" cy="81185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4300" tIns="0" rIns="194300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Addressing Complaints, Concerns, or Request for Feedback</a:t>
          </a:r>
          <a:endParaRPr lang="en-US" sz="2400" kern="1200" dirty="0"/>
        </a:p>
      </dsp:txBody>
      <dsp:txXfrm>
        <a:off x="406812" y="3489742"/>
        <a:ext cx="5538427" cy="7325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0F5D11-5C84-424C-AF6F-E47EAC5ED717}">
      <dsp:nvSpPr>
        <dsp:cNvPr id="0" name=""/>
        <dsp:cNvSpPr/>
      </dsp:nvSpPr>
      <dsp:spPr>
        <a:xfrm>
          <a:off x="0" y="2484362"/>
          <a:ext cx="8382000" cy="1612800"/>
        </a:xfrm>
        <a:prstGeom prst="rect">
          <a:avLst/>
        </a:prstGeom>
        <a:solidFill>
          <a:schemeClr val="lt1"/>
        </a:solidFill>
        <a:ln w="5715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</dsp:sp>
    <dsp:sp modelId="{A5D2D40C-A082-4C26-BB9F-4DF7A60B1CEE}">
      <dsp:nvSpPr>
        <dsp:cNvPr id="0" name=""/>
        <dsp:cNvSpPr/>
      </dsp:nvSpPr>
      <dsp:spPr>
        <a:xfrm>
          <a:off x="419100" y="1160637"/>
          <a:ext cx="6400805" cy="22683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774" tIns="0" rIns="221774" bIns="0" numCol="1" spcCol="1270" anchor="ctr" anchorCtr="0">
          <a:noAutofit/>
        </a:bodyPr>
        <a:lstStyle/>
        <a:p>
          <a:pPr lvl="0" algn="l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Adequate Resources to Conduct Research</a:t>
          </a:r>
          <a:endParaRPr lang="en-US" sz="4800" kern="1200" dirty="0"/>
        </a:p>
      </dsp:txBody>
      <dsp:txXfrm>
        <a:off x="529832" y="1271369"/>
        <a:ext cx="6179341" cy="20469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0F5D11-5C84-424C-AF6F-E47EAC5ED717}">
      <dsp:nvSpPr>
        <dsp:cNvPr id="0" name=""/>
        <dsp:cNvSpPr/>
      </dsp:nvSpPr>
      <dsp:spPr>
        <a:xfrm>
          <a:off x="0" y="2482103"/>
          <a:ext cx="8382000" cy="1638000"/>
        </a:xfrm>
        <a:prstGeom prst="rect">
          <a:avLst/>
        </a:prstGeom>
        <a:solidFill>
          <a:schemeClr val="lt1"/>
        </a:solidFill>
        <a:ln w="5715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</dsp:sp>
    <dsp:sp modelId="{A5D2D40C-A082-4C26-BB9F-4DF7A60B1CEE}">
      <dsp:nvSpPr>
        <dsp:cNvPr id="0" name=""/>
        <dsp:cNvSpPr/>
      </dsp:nvSpPr>
      <dsp:spPr>
        <a:xfrm>
          <a:off x="419100" y="1137696"/>
          <a:ext cx="6400805" cy="23038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774" tIns="0" rIns="221774" bIns="0" numCol="1" spcCol="1270" anchor="ctr" anchorCtr="0">
          <a:noAutofit/>
        </a:bodyPr>
        <a:lstStyle/>
        <a:p>
          <a:pPr lvl="0" algn="l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Recruitment is Fair and Equitable</a:t>
          </a:r>
          <a:endParaRPr lang="en-US" sz="4800" kern="1200" dirty="0"/>
        </a:p>
      </dsp:txBody>
      <dsp:txXfrm>
        <a:off x="531563" y="1250159"/>
        <a:ext cx="6175879" cy="20788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A85E26-EF87-4915-8B96-8A6D68DE63BE}" type="datetimeFigureOut">
              <a:rPr lang="en-US" smtClean="0"/>
              <a:t>9/5/2014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6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4E845-A317-472F-9C6F-9F0F3A10D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042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E7945A-406D-41E6-9411-78DE9A70E5F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1878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4E845-A317-472F-9C6F-9F0F3A10D8C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6936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4E845-A317-472F-9C6F-9F0F3A10D8C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3525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accent1"/>
                </a:solidFill>
              </a:rPr>
              <a:t>Investigators and research staff should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4E845-A317-472F-9C6F-9F0F3A10D8C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3525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4E845-A317-472F-9C6F-9F0F3A10D8C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5385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Researchers and research staff</a:t>
            </a:r>
          </a:p>
          <a:p>
            <a:endParaRPr lang="en-US" dirty="0" smtClean="0"/>
          </a:p>
          <a:p>
            <a:r>
              <a:rPr lang="en-US" dirty="0" smtClean="0"/>
              <a:t>Reason</a:t>
            </a:r>
            <a:r>
              <a:rPr lang="en-US" baseline="0" dirty="0" smtClean="0"/>
              <a:t> you want to keep CV on file for researchers and staff, what happens if there is an audit and they want proof of training/education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4E845-A317-472F-9C6F-9F0F3A10D8C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3525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Reporting: RNI’s</a:t>
            </a:r>
            <a:r>
              <a:rPr lang="en-US" baseline="0" dirty="0" smtClean="0"/>
              <a:t> and additional Federal Regulations Requirements pages 15 to 39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4E845-A317-472F-9C6F-9F0F3A10D8C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3525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4E845-A317-472F-9C6F-9F0F3A10D8C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3525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4E845-A317-472F-9C6F-9F0F3A10D8C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0828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4E845-A317-472F-9C6F-9F0F3A10D8C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3525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4E845-A317-472F-9C6F-9F0F3A10D8C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352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4E845-A317-472F-9C6F-9F0F3A10D8C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3263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Remind</a:t>
            </a:r>
            <a:r>
              <a:rPr lang="en-US" baseline="0" dirty="0" smtClean="0"/>
              <a:t> them of the Resources and Reference Handouts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9752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789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4E845-A317-472F-9C6F-9F0F3A10D8C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540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is this important these</a:t>
            </a:r>
            <a:r>
              <a:rPr lang="en-US" baseline="0" dirty="0" smtClean="0"/>
              <a:t> resources be adequate?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4E845-A317-472F-9C6F-9F0F3A10D8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352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Training</a:t>
            </a:r>
            <a:r>
              <a:rPr lang="en-US" baseline="0" dirty="0" smtClean="0"/>
              <a:t> Staff: CITI, Protocol (what and how’s), Investigational Product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Recruitment: where and how long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Research Procedures: be realistic on how long you think it will take to get subjects through the procedures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Follow up: if any, is it for life of the subject and how long is that? Or is it a couple of months?</a:t>
            </a:r>
          </a:p>
          <a:p>
            <a:endParaRPr lang="en-US" baseline="0" dirty="0" smtClean="0"/>
          </a:p>
          <a:p>
            <a:r>
              <a:rPr lang="en-US" baseline="0" dirty="0" smtClean="0"/>
              <a:t>Data Analysis: how long will that take? How much will be there? Do you have staff to handle the data?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4E845-A317-472F-9C6F-9F0F3A10D8C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352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 sure you have qualified coordinators familiar with the protocol.</a:t>
            </a:r>
          </a:p>
          <a:p>
            <a:endParaRPr lang="en-US" dirty="0" smtClean="0"/>
          </a:p>
          <a:p>
            <a:r>
              <a:rPr lang="en-US" dirty="0" smtClean="0"/>
              <a:t>Does</a:t>
            </a:r>
            <a:r>
              <a:rPr lang="en-US" baseline="0" dirty="0" smtClean="0"/>
              <a:t> your study draw blood? You need a phlebotomist</a:t>
            </a:r>
          </a:p>
          <a:p>
            <a:endParaRPr lang="en-US" baseline="0" dirty="0" smtClean="0"/>
          </a:p>
          <a:p>
            <a:r>
              <a:rPr lang="en-US" baseline="0" dirty="0" smtClean="0"/>
              <a:t>Even the IRB is regulated to check qualifications. That’s why we have HRP-226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4E845-A317-472F-9C6F-9F0F3A10D8C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352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4E845-A317-472F-9C6F-9F0F3A10D8C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3525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4E845-A317-472F-9C6F-9F0F3A10D8C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3525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4E845-A317-472F-9C6F-9F0F3A10D8C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352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8.emf"/><Relationship Id="rId7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46" y="2281303"/>
            <a:ext cx="8894853" cy="8533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9147" y="3134661"/>
            <a:ext cx="8741169" cy="903940"/>
          </a:xfrm>
        </p:spPr>
        <p:txBody>
          <a:bodyPr anchor="t">
            <a:noAutofit/>
          </a:bodyPr>
          <a:lstStyle>
            <a:lvl1pPr algn="r">
              <a:defRPr sz="2800" baseline="0">
                <a:solidFill>
                  <a:schemeClr val="accent1"/>
                </a:solidFill>
                <a:latin typeface="Futura UC Davis Medium" pitchFamily="34" charset="0"/>
              </a:defRPr>
            </a:lvl1pPr>
          </a:lstStyle>
          <a:p>
            <a:r>
              <a:rPr lang="en-US" dirty="0" smtClean="0"/>
              <a:t>Insert SUBTITLE</a:t>
            </a:r>
            <a:endParaRPr lang="en-US" dirty="0"/>
          </a:p>
        </p:txBody>
      </p:sp>
      <p:pic>
        <p:nvPicPr>
          <p:cNvPr id="22" name="Picture 25" descr="OfRes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018982"/>
            <a:ext cx="1295398" cy="369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391272" y="2362200"/>
            <a:ext cx="8610600" cy="853357"/>
          </a:xfrm>
        </p:spPr>
        <p:txBody>
          <a:bodyPr anchor="b">
            <a:noAutofit/>
          </a:bodyPr>
          <a:lstStyle>
            <a:lvl1pPr marL="0" indent="0" algn="l">
              <a:buFontTx/>
              <a:buNone/>
              <a:defRPr sz="2800" i="0" baseline="0">
                <a:solidFill>
                  <a:schemeClr val="bg1"/>
                </a:solidFill>
                <a:latin typeface="Futura UC Davis Medium" pitchFamily="34" charset="0"/>
              </a:defRPr>
            </a:lvl1pPr>
            <a:lvl2pPr marL="457200" indent="0">
              <a:buFontTx/>
              <a:buNone/>
              <a:defRPr sz="1800">
                <a:solidFill>
                  <a:schemeClr val="accent4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accent4"/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accent4"/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 smtClean="0"/>
              <a:t>Insert TITLE</a:t>
            </a: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249146" y="519222"/>
            <a:ext cx="3908250" cy="1763362"/>
            <a:chOff x="249146" y="519222"/>
            <a:chExt cx="3908250" cy="1763362"/>
          </a:xfrm>
        </p:grpSpPr>
        <p:pic>
          <p:nvPicPr>
            <p:cNvPr id="12" name="Picture 3" descr="!RESEARC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68" t="10406" r="30205" b="18307"/>
            <a:stretch>
              <a:fillRect/>
            </a:stretch>
          </p:blipFill>
          <p:spPr bwMode="auto">
            <a:xfrm>
              <a:off x="3328919" y="520700"/>
              <a:ext cx="828477" cy="1761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13" name="Picture 4" descr="dreamstime_10888918836SqlCh - barley_CMYK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03" t="10297" r="44283" b="10452"/>
            <a:stretch>
              <a:fillRect/>
            </a:stretch>
          </p:blipFill>
          <p:spPr bwMode="auto">
            <a:xfrm>
              <a:off x="992282" y="520153"/>
              <a:ext cx="762997" cy="17623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15" name="Picture 5" descr="cell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9" b="7732"/>
            <a:stretch>
              <a:fillRect/>
            </a:stretch>
          </p:blipFill>
          <p:spPr bwMode="auto">
            <a:xfrm rot="16200000">
              <a:off x="2066470" y="1019959"/>
              <a:ext cx="1761678" cy="7635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16" name="Picture 6" descr="oocytesJSH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49" t="29065" r="4654" b="21080"/>
            <a:stretch>
              <a:fillRect/>
            </a:stretch>
          </p:blipFill>
          <p:spPr bwMode="auto">
            <a:xfrm rot="5400000">
              <a:off x="-259658" y="1029709"/>
              <a:ext cx="1760817" cy="743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17" name="Picture 7" descr="strawberry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67" t="26" r="17285" b="558"/>
            <a:stretch>
              <a:fillRect/>
            </a:stretch>
          </p:blipFill>
          <p:spPr bwMode="auto">
            <a:xfrm>
              <a:off x="1756214" y="519222"/>
              <a:ext cx="812035" cy="1763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1752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ntent-sm bullet spac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22" y="228601"/>
            <a:ext cx="8898277" cy="457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3344" y="685800"/>
            <a:ext cx="8890655" cy="518243"/>
          </a:xfrm>
        </p:spPr>
        <p:txBody>
          <a:bodyPr>
            <a:noAutofit/>
          </a:bodyPr>
          <a:lstStyle>
            <a:lvl1pPr algn="l">
              <a:defRPr sz="2100" baseline="0">
                <a:solidFill>
                  <a:schemeClr val="accent4"/>
                </a:solidFill>
                <a:latin typeface="Futura UC Davis Medium" pitchFamily="34" charset="0"/>
              </a:defRPr>
            </a:lvl1pPr>
          </a:lstStyle>
          <a:p>
            <a:r>
              <a:rPr lang="en-US" dirty="0" smtClean="0"/>
              <a:t>INSERT SLIDE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1795849"/>
            <a:ext cx="4724400" cy="4276724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Char char=""/>
              <a:tabLst/>
              <a:defRPr sz="1800" baseline="0">
                <a:solidFill>
                  <a:schemeClr val="tx2"/>
                </a:solidFill>
                <a:latin typeface="Futura UC Davis Book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Insert Bullet</a:t>
            </a:r>
          </a:p>
          <a:p>
            <a:r>
              <a:rPr lang="en-US" dirty="0" smtClean="0"/>
              <a:t>Insert Bullet</a:t>
            </a:r>
          </a:p>
          <a:p>
            <a:endParaRPr lang="en-US" dirty="0"/>
          </a:p>
        </p:txBody>
      </p:sp>
      <p:pic>
        <p:nvPicPr>
          <p:cNvPr id="10" name="Picture 25" descr="OfRes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279331"/>
            <a:ext cx="1295398" cy="369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ubtitle 2"/>
          <p:cNvSpPr txBox="1">
            <a:spLocks/>
          </p:cNvSpPr>
          <p:nvPr userDrawn="1"/>
        </p:nvSpPr>
        <p:spPr>
          <a:xfrm>
            <a:off x="2303122" y="1795849"/>
            <a:ext cx="5088278" cy="4149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 kern="1200">
                <a:solidFill>
                  <a:schemeClr val="tx2"/>
                </a:solidFill>
                <a:latin typeface="Futura UC Davis Book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17" name="Title 1"/>
          <p:cNvSpPr txBox="1">
            <a:spLocks/>
          </p:cNvSpPr>
          <p:nvPr userDrawn="1"/>
        </p:nvSpPr>
        <p:spPr>
          <a:xfrm>
            <a:off x="3581400" y="6202699"/>
            <a:ext cx="477251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 baseline="0">
                <a:solidFill>
                  <a:schemeClr val="tx1"/>
                </a:solidFill>
                <a:latin typeface="Futura UC Davis Medium" pitchFamily="34" charset="0"/>
                <a:ea typeface="+mj-ea"/>
                <a:cs typeface="+mj-cs"/>
              </a:defRPr>
            </a:lvl1pPr>
          </a:lstStyle>
          <a:p>
            <a:pPr algn="ctr"/>
            <a:endParaRPr lang="en-US" sz="1000" b="0" dirty="0" smtClean="0">
              <a:solidFill>
                <a:schemeClr val="accent2"/>
              </a:solidFill>
              <a:latin typeface="Futura UC Davis Book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 hasCustomPrompt="1"/>
          </p:nvPr>
        </p:nvSpPr>
        <p:spPr>
          <a:xfrm>
            <a:off x="457200" y="1337243"/>
            <a:ext cx="4876459" cy="381000"/>
          </a:xfrm>
        </p:spPr>
        <p:txBody>
          <a:bodyPr>
            <a:normAutofit/>
          </a:bodyPr>
          <a:lstStyle>
            <a:lvl1pPr marL="0" indent="0">
              <a:buNone/>
              <a:defRPr sz="1800" b="1" baseline="0">
                <a:solidFill>
                  <a:schemeClr val="accent1"/>
                </a:solidFill>
                <a:latin typeface="Futura UC Davis Book" pitchFamily="34" charset="0"/>
              </a:defRPr>
            </a:lvl1pPr>
          </a:lstStyle>
          <a:p>
            <a:pPr lvl="0"/>
            <a:r>
              <a:rPr lang="en-US" dirty="0" smtClean="0"/>
              <a:t>INSERT SUBTITLE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122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ntent-med bullet spac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22" y="228601"/>
            <a:ext cx="8898277" cy="457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5722" y="685800"/>
            <a:ext cx="8898277" cy="518243"/>
          </a:xfrm>
        </p:spPr>
        <p:txBody>
          <a:bodyPr>
            <a:noAutofit/>
          </a:bodyPr>
          <a:lstStyle>
            <a:lvl1pPr algn="l">
              <a:defRPr sz="2800" baseline="0">
                <a:solidFill>
                  <a:schemeClr val="accent4"/>
                </a:solidFill>
                <a:latin typeface="Futura UC Davis Medium" pitchFamily="34" charset="0"/>
              </a:defRPr>
            </a:lvl1pPr>
          </a:lstStyle>
          <a:p>
            <a:r>
              <a:rPr lang="en-US" dirty="0" smtClean="0"/>
              <a:t>INSERT SLIDE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1795849"/>
            <a:ext cx="4724400" cy="4276724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 2" pitchFamily="18" charset="2"/>
              <a:buChar char=""/>
              <a:tabLst/>
              <a:defRPr sz="1800" baseline="0">
                <a:solidFill>
                  <a:schemeClr val="tx2"/>
                </a:solidFill>
                <a:latin typeface="Futura UC Davis Book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Insert Bullet</a:t>
            </a:r>
          </a:p>
          <a:p>
            <a:r>
              <a:rPr lang="en-US" dirty="0" smtClean="0"/>
              <a:t>Insert Bullet</a:t>
            </a:r>
          </a:p>
          <a:p>
            <a:endParaRPr lang="en-US" dirty="0"/>
          </a:p>
        </p:txBody>
      </p:sp>
      <p:pic>
        <p:nvPicPr>
          <p:cNvPr id="10" name="Picture 25" descr="OfRes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279331"/>
            <a:ext cx="1295398" cy="369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ubtitle 2"/>
          <p:cNvSpPr txBox="1">
            <a:spLocks/>
          </p:cNvSpPr>
          <p:nvPr userDrawn="1"/>
        </p:nvSpPr>
        <p:spPr>
          <a:xfrm>
            <a:off x="2303122" y="1795849"/>
            <a:ext cx="5088278" cy="4149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 kern="1200">
                <a:solidFill>
                  <a:schemeClr val="tx2"/>
                </a:solidFill>
                <a:latin typeface="Futura UC Davis Book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17" name="Title 1"/>
          <p:cNvSpPr txBox="1">
            <a:spLocks/>
          </p:cNvSpPr>
          <p:nvPr userDrawn="1"/>
        </p:nvSpPr>
        <p:spPr>
          <a:xfrm>
            <a:off x="4389109" y="6296024"/>
            <a:ext cx="365782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 baseline="0">
                <a:solidFill>
                  <a:schemeClr val="tx1"/>
                </a:solidFill>
                <a:latin typeface="Futura UC Davis Medium" pitchFamily="34" charset="0"/>
                <a:ea typeface="+mj-ea"/>
                <a:cs typeface="+mj-cs"/>
              </a:defRPr>
            </a:lvl1pPr>
          </a:lstStyle>
          <a:p>
            <a:pPr algn="ctr"/>
            <a:endParaRPr lang="en-US" sz="1000" b="0" dirty="0" smtClean="0">
              <a:solidFill>
                <a:schemeClr val="accent2"/>
              </a:solidFill>
              <a:latin typeface="Futura UC Davis Book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70DDCD2D-FBCF-43C3-A2C8-36E6D5DD405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 hasCustomPrompt="1"/>
          </p:nvPr>
        </p:nvSpPr>
        <p:spPr>
          <a:xfrm>
            <a:off x="457200" y="1337243"/>
            <a:ext cx="4876459" cy="381000"/>
          </a:xfrm>
        </p:spPr>
        <p:txBody>
          <a:bodyPr>
            <a:normAutofit/>
          </a:bodyPr>
          <a:lstStyle>
            <a:lvl1pPr marL="0" indent="0">
              <a:buNone/>
              <a:defRPr sz="1800" b="1" baseline="0">
                <a:solidFill>
                  <a:schemeClr val="accent1"/>
                </a:solidFill>
                <a:latin typeface="Futura UC Davis Book" pitchFamily="34" charset="0"/>
              </a:defRPr>
            </a:lvl1pPr>
          </a:lstStyle>
          <a:p>
            <a:pPr lvl="0"/>
            <a:r>
              <a:rPr lang="en-US" dirty="0" smtClean="0"/>
              <a:t>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1354549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ntent-lg bullet spac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22" y="228601"/>
            <a:ext cx="8898277" cy="457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3344" y="685800"/>
            <a:ext cx="8890655" cy="518243"/>
          </a:xfrm>
        </p:spPr>
        <p:txBody>
          <a:bodyPr>
            <a:noAutofit/>
          </a:bodyPr>
          <a:lstStyle>
            <a:lvl1pPr algn="l">
              <a:defRPr sz="2100" baseline="0">
                <a:solidFill>
                  <a:schemeClr val="accent4"/>
                </a:solidFill>
                <a:latin typeface="Futura UC Davis Medium" pitchFamily="34" charset="0"/>
              </a:defRPr>
            </a:lvl1pPr>
          </a:lstStyle>
          <a:p>
            <a:r>
              <a:rPr lang="en-US" dirty="0" smtClean="0"/>
              <a:t>INSERT SLIDE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1795849"/>
            <a:ext cx="4648200" cy="4276724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 2" pitchFamily="18" charset="2"/>
              <a:buChar char=""/>
              <a:tabLst/>
              <a:defRPr sz="1800" baseline="0">
                <a:solidFill>
                  <a:schemeClr val="tx2"/>
                </a:solidFill>
                <a:latin typeface="Futura UC Davis Book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Insert Bullet</a:t>
            </a:r>
          </a:p>
          <a:p>
            <a:r>
              <a:rPr lang="en-US" dirty="0" smtClean="0"/>
              <a:t>Insert Bullet</a:t>
            </a:r>
          </a:p>
          <a:p>
            <a:endParaRPr lang="en-US" dirty="0"/>
          </a:p>
        </p:txBody>
      </p:sp>
      <p:pic>
        <p:nvPicPr>
          <p:cNvPr id="10" name="Picture 25" descr="OfRes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279331"/>
            <a:ext cx="1295398" cy="369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ubtitle 2"/>
          <p:cNvSpPr txBox="1">
            <a:spLocks/>
          </p:cNvSpPr>
          <p:nvPr userDrawn="1"/>
        </p:nvSpPr>
        <p:spPr>
          <a:xfrm>
            <a:off x="2303122" y="1795849"/>
            <a:ext cx="5088278" cy="4149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 kern="1200">
                <a:solidFill>
                  <a:schemeClr val="tx2"/>
                </a:solidFill>
                <a:latin typeface="Futura UC Davis Book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17" name="Title 1"/>
          <p:cNvSpPr txBox="1">
            <a:spLocks/>
          </p:cNvSpPr>
          <p:nvPr userDrawn="1"/>
        </p:nvSpPr>
        <p:spPr>
          <a:xfrm>
            <a:off x="4540544" y="6296024"/>
            <a:ext cx="365782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 baseline="0">
                <a:solidFill>
                  <a:schemeClr val="tx1"/>
                </a:solidFill>
                <a:latin typeface="Futura UC Davis Medium" pitchFamily="34" charset="0"/>
                <a:ea typeface="+mj-ea"/>
                <a:cs typeface="+mj-cs"/>
              </a:defRPr>
            </a:lvl1pPr>
          </a:lstStyle>
          <a:p>
            <a:pPr algn="ctr"/>
            <a:endParaRPr lang="en-US" sz="1000" b="0" dirty="0" smtClean="0">
              <a:solidFill>
                <a:schemeClr val="accent2"/>
              </a:solidFill>
              <a:latin typeface="Futura UC Davis Book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 hasCustomPrompt="1"/>
          </p:nvPr>
        </p:nvSpPr>
        <p:spPr>
          <a:xfrm>
            <a:off x="381000" y="1295400"/>
            <a:ext cx="4884095" cy="381000"/>
          </a:xfrm>
        </p:spPr>
        <p:txBody>
          <a:bodyPr>
            <a:normAutofit/>
          </a:bodyPr>
          <a:lstStyle>
            <a:lvl1pPr marL="0" indent="0">
              <a:buNone/>
              <a:defRPr sz="1800" b="1" baseline="0">
                <a:solidFill>
                  <a:schemeClr val="accent1"/>
                </a:solidFill>
                <a:latin typeface="Futura UC Davis Book" pitchFamily="34" charset="0"/>
              </a:defRPr>
            </a:lvl1pPr>
          </a:lstStyle>
          <a:p>
            <a:pPr lvl="0"/>
            <a:r>
              <a:rPr lang="en-US" dirty="0" smtClean="0"/>
              <a:t>INSERT SUBTITLE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03887EF-BB47-4C14-A692-F131CD44F2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701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Content-xl bullet spac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22" y="228601"/>
            <a:ext cx="8898277" cy="457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3344" y="685800"/>
            <a:ext cx="8890655" cy="518243"/>
          </a:xfrm>
        </p:spPr>
        <p:txBody>
          <a:bodyPr>
            <a:noAutofit/>
          </a:bodyPr>
          <a:lstStyle>
            <a:lvl1pPr algn="l">
              <a:defRPr sz="2100" baseline="0">
                <a:solidFill>
                  <a:schemeClr val="accent4"/>
                </a:solidFill>
                <a:latin typeface="Futura UC Davis Medium" pitchFamily="34" charset="0"/>
              </a:defRPr>
            </a:lvl1pPr>
          </a:lstStyle>
          <a:p>
            <a:r>
              <a:rPr lang="en-US" dirty="0" smtClean="0"/>
              <a:t>INSERT SLIDE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1795849"/>
            <a:ext cx="4884422" cy="4276724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Wingdings 2" pitchFamily="18" charset="2"/>
              <a:buChar char=""/>
              <a:tabLst/>
              <a:defRPr sz="1800" baseline="0">
                <a:solidFill>
                  <a:schemeClr val="tx2"/>
                </a:solidFill>
                <a:latin typeface="Futura UC Davis Book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Insert Bullet</a:t>
            </a:r>
          </a:p>
          <a:p>
            <a:r>
              <a:rPr lang="en-US" dirty="0" smtClean="0"/>
              <a:t>Insert Bullet</a:t>
            </a:r>
          </a:p>
          <a:p>
            <a:endParaRPr lang="en-US" dirty="0"/>
          </a:p>
        </p:txBody>
      </p:sp>
      <p:pic>
        <p:nvPicPr>
          <p:cNvPr id="10" name="Picture 25" descr="OfRes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279331"/>
            <a:ext cx="1295398" cy="369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ubtitle 2"/>
          <p:cNvSpPr txBox="1">
            <a:spLocks/>
          </p:cNvSpPr>
          <p:nvPr userDrawn="1"/>
        </p:nvSpPr>
        <p:spPr>
          <a:xfrm>
            <a:off x="2303122" y="1795849"/>
            <a:ext cx="5088278" cy="4149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 kern="1200">
                <a:solidFill>
                  <a:schemeClr val="tx2"/>
                </a:solidFill>
                <a:latin typeface="Futura UC Davis Book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17" name="Title 1"/>
          <p:cNvSpPr txBox="1">
            <a:spLocks/>
          </p:cNvSpPr>
          <p:nvPr userDrawn="1"/>
        </p:nvSpPr>
        <p:spPr>
          <a:xfrm>
            <a:off x="4371763" y="6273390"/>
            <a:ext cx="365782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 baseline="0">
                <a:solidFill>
                  <a:schemeClr val="tx1"/>
                </a:solidFill>
                <a:latin typeface="Futura UC Davis Medium" pitchFamily="34" charset="0"/>
                <a:ea typeface="+mj-ea"/>
                <a:cs typeface="+mj-cs"/>
              </a:defRPr>
            </a:lvl1pPr>
          </a:lstStyle>
          <a:p>
            <a:pPr algn="ctr"/>
            <a:endParaRPr lang="en-US" sz="1000" b="0" dirty="0" smtClean="0">
              <a:solidFill>
                <a:schemeClr val="accent2"/>
              </a:solidFill>
              <a:latin typeface="Futura UC Davis Book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 hasCustomPrompt="1"/>
          </p:nvPr>
        </p:nvSpPr>
        <p:spPr>
          <a:xfrm>
            <a:off x="449564" y="1337243"/>
            <a:ext cx="4884095" cy="381000"/>
          </a:xfrm>
        </p:spPr>
        <p:txBody>
          <a:bodyPr>
            <a:normAutofit/>
          </a:bodyPr>
          <a:lstStyle>
            <a:lvl1pPr marL="0" indent="0">
              <a:buNone/>
              <a:defRPr sz="1800" b="1" baseline="0">
                <a:solidFill>
                  <a:schemeClr val="accent1"/>
                </a:solidFill>
                <a:latin typeface="Futura UC Davis Book" pitchFamily="34" charset="0"/>
              </a:defRPr>
            </a:lvl1pPr>
          </a:lstStyle>
          <a:p>
            <a:pPr lvl="0"/>
            <a:r>
              <a:rPr lang="en-US" dirty="0" smtClean="0"/>
              <a:t>INSERT SUBTITLE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EECA1504-756D-40BD-B7A7-FB36857853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99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5" descr="OfRe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018982"/>
            <a:ext cx="1295398" cy="369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47" y="519813"/>
            <a:ext cx="725170" cy="1761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317" y="519813"/>
            <a:ext cx="778283" cy="1761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901" y="519812"/>
            <a:ext cx="762000" cy="1761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012" y="519811"/>
            <a:ext cx="800100" cy="1761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112" y="519812"/>
            <a:ext cx="823688" cy="176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46" y="2281303"/>
            <a:ext cx="8894853" cy="853357"/>
          </a:xfrm>
          <a:prstGeom prst="rect">
            <a:avLst/>
          </a:prstGeom>
        </p:spPr>
      </p:pic>
      <p:sp>
        <p:nvSpPr>
          <p:cNvPr id="12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391272" y="2362200"/>
            <a:ext cx="8610600" cy="853357"/>
          </a:xfrm>
        </p:spPr>
        <p:txBody>
          <a:bodyPr anchor="b">
            <a:noAutofit/>
          </a:bodyPr>
          <a:lstStyle>
            <a:lvl1pPr marL="0" indent="0" algn="l">
              <a:buFontTx/>
              <a:buNone/>
              <a:defRPr sz="2800" i="0" baseline="0">
                <a:solidFill>
                  <a:schemeClr val="bg1"/>
                </a:solidFill>
                <a:latin typeface="Futura UC Davis Medium" pitchFamily="34" charset="0"/>
              </a:defRPr>
            </a:lvl1pPr>
            <a:lvl2pPr marL="457200" indent="0">
              <a:buFontTx/>
              <a:buNone/>
              <a:defRPr sz="1800">
                <a:solidFill>
                  <a:schemeClr val="accent4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accent4"/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accent4"/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 smtClean="0"/>
              <a:t>Insert TITLE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249147" y="3134661"/>
            <a:ext cx="8741169" cy="903940"/>
          </a:xfrm>
        </p:spPr>
        <p:txBody>
          <a:bodyPr anchor="t">
            <a:noAutofit/>
          </a:bodyPr>
          <a:lstStyle>
            <a:lvl1pPr algn="r">
              <a:defRPr sz="2800" baseline="0">
                <a:solidFill>
                  <a:schemeClr val="accent1"/>
                </a:solidFill>
                <a:latin typeface="Futura UC Davis Medium" pitchFamily="34" charset="0"/>
              </a:defRPr>
            </a:lvl1pPr>
          </a:lstStyle>
          <a:p>
            <a:r>
              <a:rPr lang="en-US" dirty="0" smtClean="0"/>
              <a:t>Insert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163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5722" y="685800"/>
            <a:ext cx="8745878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81827"/>
            <a:ext cx="4191000" cy="4063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3400" y="632460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A1504-756D-40BD-B7A7-FB36857853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929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200"/>
        </a:spcBef>
        <a:spcAft>
          <a:spcPts val="600"/>
        </a:spcAft>
        <a:buFont typeface="Wingdings 2" pitchFamily="18" charset="2"/>
        <a:buChar char=""/>
        <a:defRPr sz="1800" kern="1200">
          <a:solidFill>
            <a:schemeClr val="accent4"/>
          </a:solidFill>
          <a:latin typeface="Futura UC Davis Book" pitchFamily="34" charset="0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•"/>
        <a:defRPr sz="1800" kern="1200">
          <a:solidFill>
            <a:schemeClr val="accent1"/>
          </a:solidFill>
          <a:latin typeface="Futura UC Davis Book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49147" y="3276600"/>
            <a:ext cx="8741169" cy="1219199"/>
          </a:xfrm>
        </p:spPr>
        <p:txBody>
          <a:bodyPr/>
          <a:lstStyle/>
          <a:p>
            <a:pPr algn="ctr"/>
            <a:r>
              <a:rPr lang="en-US" sz="3600" dirty="0" smtClean="0"/>
              <a:t>Resources, Recruitment, Qualifications, Complaints….Oh My!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   UC DAVIS OFFICE OF RESEARCH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5638800"/>
            <a:ext cx="334905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solidFill>
                  <a:schemeClr val="accent1">
                    <a:lumMod val="75000"/>
                  </a:schemeClr>
                </a:solidFill>
              </a:rPr>
              <a:t>May 22, 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2014</a:t>
            </a:r>
          </a:p>
          <a:p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Miles McFann, CIP</a:t>
            </a:r>
          </a:p>
          <a:p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Outreach, Training and Education Analyst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72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DCD2D-FBCF-43C3-A2C8-36E6D5DD405D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219568462"/>
              </p:ext>
            </p:extLst>
          </p:nvPr>
        </p:nvGraphicFramePr>
        <p:xfrm>
          <a:off x="457200" y="838200"/>
          <a:ext cx="8382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3977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861" y="838200"/>
            <a:ext cx="8898277" cy="609600"/>
          </a:xfrm>
        </p:spPr>
        <p:txBody>
          <a:bodyPr/>
          <a:lstStyle/>
          <a:p>
            <a:pPr lvl="0"/>
            <a:r>
              <a:rPr lang="en-US" sz="3200" dirty="0" smtClean="0"/>
              <a:t>Recruitment is Fair and Equitable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133600"/>
            <a:ext cx="7772400" cy="4648200"/>
          </a:xfrm>
        </p:spPr>
        <p:txBody>
          <a:bodyPr anchor="ctr">
            <a:normAutofit lnSpcReduction="10000"/>
          </a:bodyPr>
          <a:lstStyle/>
          <a:p>
            <a:pPr marL="0" indent="0">
              <a:spcAft>
                <a:spcPts val="0"/>
              </a:spcAft>
              <a:buNone/>
            </a:pPr>
            <a:endParaRPr lang="en-US" sz="3000" dirty="0" smtClean="0">
              <a:solidFill>
                <a:schemeClr val="accent1"/>
              </a:solidFill>
            </a:endParaRPr>
          </a:p>
          <a:p>
            <a:pPr marL="0" indent="0">
              <a:spcAft>
                <a:spcPts val="0"/>
              </a:spcAft>
              <a:buNone/>
            </a:pPr>
            <a:endParaRPr lang="en-US" sz="3000" dirty="0">
              <a:solidFill>
                <a:schemeClr val="accent1"/>
              </a:solidFill>
            </a:endParaRPr>
          </a:p>
          <a:p>
            <a:pPr marL="0" indent="0">
              <a:spcAft>
                <a:spcPts val="0"/>
              </a:spcAft>
              <a:buNone/>
            </a:pPr>
            <a:endParaRPr lang="en-US" sz="30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chemeClr val="accent1"/>
                </a:solidFill>
              </a:rPr>
              <a:t>Take in account </a:t>
            </a:r>
            <a:r>
              <a:rPr lang="en-US" sz="3200" dirty="0">
                <a:solidFill>
                  <a:schemeClr val="accent1"/>
                </a:solidFill>
              </a:rPr>
              <a:t>the purposes of the research and the setting in </a:t>
            </a:r>
            <a:r>
              <a:rPr lang="en-US" sz="3200" dirty="0" smtClean="0">
                <a:solidFill>
                  <a:schemeClr val="accent1"/>
                </a:solidFill>
              </a:rPr>
              <a:t>it will </a:t>
            </a:r>
            <a:r>
              <a:rPr lang="en-US" sz="3200" dirty="0">
                <a:solidFill>
                  <a:schemeClr val="accent1"/>
                </a:solidFill>
              </a:rPr>
              <a:t>be </a:t>
            </a:r>
            <a:r>
              <a:rPr lang="en-US" sz="3200" dirty="0" smtClean="0">
                <a:solidFill>
                  <a:schemeClr val="accent1"/>
                </a:solidFill>
              </a:rPr>
              <a:t>conducted</a:t>
            </a:r>
            <a:endParaRPr lang="en-US" b="1" dirty="0" smtClean="0">
              <a:solidFill>
                <a:schemeClr val="accent1"/>
              </a:solidFill>
            </a:endParaRPr>
          </a:p>
          <a:p>
            <a:pPr marL="6858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Avoid population of convenience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Location of the research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Availability of subjects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6858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6858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685800" indent="-457200">
              <a:buFont typeface="Arial" panose="020B0604020202020204" pitchFamily="34" charset="0"/>
              <a:buChar char="•"/>
            </a:pPr>
            <a:endParaRPr lang="en-US" sz="3000" dirty="0" smtClean="0"/>
          </a:p>
          <a:p>
            <a:pPr marL="685800" indent="-457200">
              <a:buFont typeface="Arial" panose="020B0604020202020204" pitchFamily="34" charset="0"/>
              <a:buChar char="•"/>
            </a:pPr>
            <a:endParaRPr lang="en-US" sz="3000" dirty="0" smtClean="0"/>
          </a:p>
          <a:p>
            <a:pPr marL="685800" indent="-457200">
              <a:buFont typeface="Arial" panose="020B0604020202020204" pitchFamily="34" charset="0"/>
              <a:buChar char="•"/>
            </a:pPr>
            <a:endParaRPr lang="en-US" sz="3000" dirty="0" smtClean="0"/>
          </a:p>
          <a:p>
            <a:pPr marL="685800" indent="-457200">
              <a:buFont typeface="Arial" panose="020B0604020202020204" pitchFamily="34" charset="0"/>
              <a:buChar char="•"/>
            </a:pPr>
            <a:endParaRPr lang="en-US" sz="3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DCD2D-FBCF-43C3-A2C8-36E6D5DD405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30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5723" y="838200"/>
            <a:ext cx="8898277" cy="609600"/>
          </a:xfrm>
        </p:spPr>
        <p:txBody>
          <a:bodyPr/>
          <a:lstStyle/>
          <a:p>
            <a:pPr lvl="0"/>
            <a:r>
              <a:rPr lang="en-US" sz="3200" dirty="0" smtClean="0"/>
              <a:t>Recruitment is Fair and Equitable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057400"/>
            <a:ext cx="7772400" cy="4724400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endParaRPr lang="en-US" sz="3000" dirty="0" smtClean="0">
              <a:solidFill>
                <a:schemeClr val="accent1"/>
              </a:solidFill>
            </a:endParaRPr>
          </a:p>
          <a:p>
            <a:pPr marL="0" indent="0">
              <a:spcAft>
                <a:spcPts val="0"/>
              </a:spcAft>
              <a:buNone/>
            </a:pPr>
            <a:endParaRPr lang="en-US" sz="3000" dirty="0">
              <a:solidFill>
                <a:schemeClr val="accent1"/>
              </a:solidFill>
            </a:endParaRPr>
          </a:p>
          <a:p>
            <a:pPr marL="0" indent="0">
              <a:spcAft>
                <a:spcPts val="0"/>
              </a:spcAft>
              <a:buNone/>
            </a:pPr>
            <a:endParaRPr lang="en-US" sz="30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chemeClr val="accent1"/>
                </a:solidFill>
              </a:rPr>
              <a:t>Develop </a:t>
            </a:r>
            <a:r>
              <a:rPr lang="en-US" sz="3200" dirty="0">
                <a:solidFill>
                  <a:schemeClr val="accent1"/>
                </a:solidFill>
              </a:rPr>
              <a:t>and implement appropriate recruitment techniques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Media resources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Language barriers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Avoid undue influence/coercion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6858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6858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685800" indent="-457200">
              <a:buFont typeface="Arial" panose="020B0604020202020204" pitchFamily="34" charset="0"/>
              <a:buChar char="•"/>
            </a:pPr>
            <a:endParaRPr lang="en-US" sz="3000" dirty="0" smtClean="0"/>
          </a:p>
          <a:p>
            <a:pPr marL="685800" indent="-457200">
              <a:buFont typeface="Arial" panose="020B0604020202020204" pitchFamily="34" charset="0"/>
              <a:buChar char="•"/>
            </a:pPr>
            <a:endParaRPr lang="en-US" sz="3000" dirty="0" smtClean="0"/>
          </a:p>
          <a:p>
            <a:pPr marL="685800" indent="-457200">
              <a:buFont typeface="Arial" panose="020B0604020202020204" pitchFamily="34" charset="0"/>
              <a:buChar char="•"/>
            </a:pPr>
            <a:endParaRPr lang="en-US" sz="3000" dirty="0" smtClean="0"/>
          </a:p>
          <a:p>
            <a:pPr marL="685800" indent="-457200">
              <a:buFont typeface="Arial" panose="020B0604020202020204" pitchFamily="34" charset="0"/>
              <a:buChar char="•"/>
            </a:pPr>
            <a:endParaRPr lang="en-US" sz="3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DCD2D-FBCF-43C3-A2C8-36E6D5DD405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08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DCD2D-FBCF-43C3-A2C8-36E6D5DD405D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453770495"/>
              </p:ext>
            </p:extLst>
          </p:nvPr>
        </p:nvGraphicFramePr>
        <p:xfrm>
          <a:off x="457200" y="838200"/>
          <a:ext cx="8382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1578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861" y="609600"/>
            <a:ext cx="8898277" cy="609600"/>
          </a:xfrm>
        </p:spPr>
        <p:txBody>
          <a:bodyPr/>
          <a:lstStyle/>
          <a:p>
            <a:pPr lvl="0"/>
            <a:r>
              <a:rPr lang="en-US" sz="3200" dirty="0"/>
              <a:t>Researchers Qualifications and Knowledge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133600"/>
            <a:ext cx="7772400" cy="4495800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endParaRPr lang="en-US" sz="3000" dirty="0" smtClean="0">
              <a:solidFill>
                <a:schemeClr val="accent1"/>
              </a:solidFill>
            </a:endParaRPr>
          </a:p>
          <a:p>
            <a:pPr marL="0" indent="0">
              <a:spcAft>
                <a:spcPts val="0"/>
              </a:spcAft>
              <a:buNone/>
            </a:pPr>
            <a:endParaRPr lang="en-US" sz="3000" b="1" dirty="0">
              <a:solidFill>
                <a:schemeClr val="accent1"/>
              </a:solidFill>
            </a:endParaRPr>
          </a:p>
          <a:p>
            <a:pPr marL="0" indent="0">
              <a:spcAft>
                <a:spcPts val="0"/>
              </a:spcAft>
              <a:buNone/>
            </a:pPr>
            <a:endParaRPr lang="en-US" sz="30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chemeClr val="accent1"/>
                </a:solidFill>
              </a:rPr>
              <a:t>Qualified </a:t>
            </a:r>
            <a:r>
              <a:rPr lang="en-US" sz="3200" dirty="0">
                <a:solidFill>
                  <a:schemeClr val="accent1"/>
                </a:solidFill>
              </a:rPr>
              <a:t>by education, training, and experience to perform </a:t>
            </a:r>
            <a:r>
              <a:rPr lang="en-US" sz="3200" dirty="0" smtClean="0">
                <a:solidFill>
                  <a:schemeClr val="accent1"/>
                </a:solidFill>
              </a:rPr>
              <a:t>their </a:t>
            </a:r>
            <a:r>
              <a:rPr lang="en-US" sz="3200" dirty="0">
                <a:solidFill>
                  <a:schemeClr val="accent1"/>
                </a:solidFill>
              </a:rPr>
              <a:t>respective task(s)</a:t>
            </a:r>
            <a:r>
              <a:rPr lang="en-US" sz="3200" dirty="0"/>
              <a:t/>
            </a:r>
            <a:br>
              <a:rPr lang="en-US" sz="3200" dirty="0"/>
            </a:br>
            <a:endParaRPr lang="en-US" dirty="0" smtClean="0"/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Evidence of qualification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Familiarity with research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6858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6858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685800" indent="-457200">
              <a:buFont typeface="Arial" panose="020B0604020202020204" pitchFamily="34" charset="0"/>
              <a:buChar char="•"/>
            </a:pPr>
            <a:endParaRPr lang="en-US" sz="3000" dirty="0" smtClean="0"/>
          </a:p>
          <a:p>
            <a:pPr marL="685800" indent="-457200">
              <a:buFont typeface="Arial" panose="020B0604020202020204" pitchFamily="34" charset="0"/>
              <a:buChar char="•"/>
            </a:pPr>
            <a:endParaRPr lang="en-US" sz="3000" dirty="0" smtClean="0"/>
          </a:p>
          <a:p>
            <a:pPr marL="685800" indent="-457200">
              <a:buFont typeface="Arial" panose="020B0604020202020204" pitchFamily="34" charset="0"/>
              <a:buChar char="•"/>
            </a:pPr>
            <a:endParaRPr lang="en-US" sz="3000" dirty="0" smtClean="0"/>
          </a:p>
          <a:p>
            <a:pPr marL="685800" indent="-457200">
              <a:buFont typeface="Arial" panose="020B0604020202020204" pitchFamily="34" charset="0"/>
              <a:buChar char="•"/>
            </a:pPr>
            <a:endParaRPr lang="en-US" sz="3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DCD2D-FBCF-43C3-A2C8-36E6D5DD405D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7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861" y="609600"/>
            <a:ext cx="8898277" cy="609600"/>
          </a:xfrm>
        </p:spPr>
        <p:txBody>
          <a:bodyPr/>
          <a:lstStyle/>
          <a:p>
            <a:pPr lvl="0"/>
            <a:r>
              <a:rPr lang="en-US" sz="3200" dirty="0"/>
              <a:t>Researchers Qualifications and Knowledge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209800"/>
            <a:ext cx="7772400" cy="4572000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spcAft>
                <a:spcPts val="0"/>
              </a:spcAft>
              <a:buNone/>
            </a:pPr>
            <a:endParaRPr lang="en-US" sz="3000" dirty="0" smtClean="0">
              <a:solidFill>
                <a:schemeClr val="accent1"/>
              </a:solidFill>
            </a:endParaRPr>
          </a:p>
          <a:p>
            <a:pPr marL="0" indent="0">
              <a:spcAft>
                <a:spcPts val="0"/>
              </a:spcAft>
              <a:buNone/>
            </a:pPr>
            <a:endParaRPr lang="en-US" sz="3000" b="1" dirty="0">
              <a:solidFill>
                <a:schemeClr val="accent1"/>
              </a:solidFill>
            </a:endParaRPr>
          </a:p>
          <a:p>
            <a:pPr marL="0" indent="0">
              <a:spcAft>
                <a:spcPts val="0"/>
              </a:spcAft>
              <a:buNone/>
            </a:pPr>
            <a:endParaRPr lang="en-US" sz="30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chemeClr val="accent1"/>
                </a:solidFill>
              </a:rPr>
              <a:t>Be aware </a:t>
            </a:r>
            <a:r>
              <a:rPr lang="en-US" sz="3200" dirty="0">
                <a:solidFill>
                  <a:schemeClr val="accent1"/>
                </a:solidFill>
              </a:rPr>
              <a:t>of the applicable regulatory requirements for their specific research </a:t>
            </a:r>
            <a:r>
              <a:rPr lang="en-US" sz="3200" dirty="0" smtClean="0">
                <a:solidFill>
                  <a:schemeClr val="accent1"/>
                </a:solidFill>
              </a:rPr>
              <a:t>study</a:t>
            </a:r>
          </a:p>
          <a:p>
            <a:pPr marL="0" indent="0">
              <a:buNone/>
            </a:pPr>
            <a:endParaRPr lang="en-US" sz="3200" dirty="0">
              <a:solidFill>
                <a:schemeClr val="accent1"/>
              </a:solidFill>
            </a:endParaRP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Informed Consent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Reportable New Information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Records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Federal agency regulations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6858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6858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6858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685800" indent="-457200">
              <a:buFont typeface="Arial" panose="020B0604020202020204" pitchFamily="34" charset="0"/>
              <a:buChar char="•"/>
            </a:pPr>
            <a:endParaRPr lang="en-US" sz="3000" dirty="0" smtClean="0"/>
          </a:p>
          <a:p>
            <a:pPr marL="685800" indent="-457200">
              <a:buFont typeface="Arial" panose="020B0604020202020204" pitchFamily="34" charset="0"/>
              <a:buChar char="•"/>
            </a:pPr>
            <a:endParaRPr lang="en-US" sz="3000" dirty="0" smtClean="0"/>
          </a:p>
          <a:p>
            <a:pPr marL="685800" indent="-457200">
              <a:buFont typeface="Arial" panose="020B0604020202020204" pitchFamily="34" charset="0"/>
              <a:buChar char="•"/>
            </a:pPr>
            <a:endParaRPr lang="en-US" sz="3000" dirty="0" smtClean="0"/>
          </a:p>
          <a:p>
            <a:pPr marL="685800" indent="-457200">
              <a:buFont typeface="Arial" panose="020B0604020202020204" pitchFamily="34" charset="0"/>
              <a:buChar char="•"/>
            </a:pPr>
            <a:endParaRPr lang="en-US" sz="3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DCD2D-FBCF-43C3-A2C8-36E6D5DD405D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51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861" y="609600"/>
            <a:ext cx="8898277" cy="609600"/>
          </a:xfrm>
        </p:spPr>
        <p:txBody>
          <a:bodyPr/>
          <a:lstStyle/>
          <a:p>
            <a:pPr lvl="0"/>
            <a:r>
              <a:rPr lang="en-US" sz="3200" dirty="0"/>
              <a:t>Researchers Qualifications and Knowledge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057400"/>
            <a:ext cx="7772400" cy="4724400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endParaRPr lang="en-US" sz="3000" dirty="0" smtClean="0">
              <a:solidFill>
                <a:schemeClr val="accent1"/>
              </a:solidFill>
            </a:endParaRPr>
          </a:p>
          <a:p>
            <a:pPr marL="0" indent="0">
              <a:spcAft>
                <a:spcPts val="0"/>
              </a:spcAft>
              <a:buNone/>
            </a:pPr>
            <a:endParaRPr lang="en-US" sz="3000" b="1" dirty="0">
              <a:solidFill>
                <a:schemeClr val="accent1"/>
              </a:solidFill>
            </a:endParaRPr>
          </a:p>
          <a:p>
            <a:pPr marL="0" indent="0">
              <a:spcAft>
                <a:spcPts val="0"/>
              </a:spcAft>
              <a:buNone/>
            </a:pPr>
            <a:endParaRPr lang="en-US" sz="30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chemeClr val="accent1"/>
                </a:solidFill>
              </a:rPr>
              <a:t>Know UCD’s </a:t>
            </a:r>
            <a:r>
              <a:rPr lang="en-US" sz="3200" dirty="0">
                <a:solidFill>
                  <a:schemeClr val="accent1"/>
                </a:solidFill>
              </a:rPr>
              <a:t>policies and procedures</a:t>
            </a:r>
          </a:p>
          <a:p>
            <a:pPr marL="0" indent="0">
              <a:buNone/>
            </a:pPr>
            <a:endParaRPr lang="en-US" sz="3200" dirty="0">
              <a:solidFill>
                <a:schemeClr val="accent1"/>
              </a:solidFill>
            </a:endParaRP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Ancillary Committees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Record Retention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Compliance w/ Departmental Procedures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6858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6858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685800" indent="-457200">
              <a:buFont typeface="Arial" panose="020B0604020202020204" pitchFamily="34" charset="0"/>
              <a:buChar char="•"/>
            </a:pPr>
            <a:endParaRPr lang="en-US" sz="3000" dirty="0" smtClean="0"/>
          </a:p>
          <a:p>
            <a:pPr marL="685800" indent="-457200">
              <a:buFont typeface="Arial" panose="020B0604020202020204" pitchFamily="34" charset="0"/>
              <a:buChar char="•"/>
            </a:pPr>
            <a:endParaRPr lang="en-US" sz="3000" dirty="0" smtClean="0"/>
          </a:p>
          <a:p>
            <a:pPr marL="685800" indent="-457200">
              <a:buFont typeface="Arial" panose="020B0604020202020204" pitchFamily="34" charset="0"/>
              <a:buChar char="•"/>
            </a:pPr>
            <a:endParaRPr lang="en-US" sz="3000" dirty="0" smtClean="0"/>
          </a:p>
          <a:p>
            <a:pPr marL="685800" indent="-457200">
              <a:buFont typeface="Arial" panose="020B0604020202020204" pitchFamily="34" charset="0"/>
              <a:buChar char="•"/>
            </a:pPr>
            <a:endParaRPr lang="en-US" sz="3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DCD2D-FBCF-43C3-A2C8-36E6D5DD405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1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655" y="5105401"/>
            <a:ext cx="1929145" cy="161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DCD2D-FBCF-43C3-A2C8-36E6D5DD405D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347135476"/>
              </p:ext>
            </p:extLst>
          </p:nvPr>
        </p:nvGraphicFramePr>
        <p:xfrm>
          <a:off x="457200" y="838200"/>
          <a:ext cx="8382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4447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861" y="838200"/>
            <a:ext cx="8898277" cy="609600"/>
          </a:xfrm>
        </p:spPr>
        <p:txBody>
          <a:bodyPr/>
          <a:lstStyle/>
          <a:p>
            <a:pPr lvl="0"/>
            <a:r>
              <a:rPr lang="en-US" sz="3200" dirty="0"/>
              <a:t>Addressing Complaints, Concerns, or Request for Feedback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167128"/>
            <a:ext cx="7772400" cy="4724400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spcAft>
                <a:spcPts val="0"/>
              </a:spcAft>
              <a:buNone/>
            </a:pPr>
            <a:endParaRPr lang="en-US" sz="3000" dirty="0" smtClean="0">
              <a:solidFill>
                <a:schemeClr val="accent1"/>
              </a:solidFill>
            </a:endParaRPr>
          </a:p>
          <a:p>
            <a:pPr marL="0" indent="0">
              <a:spcAft>
                <a:spcPts val="0"/>
              </a:spcAft>
              <a:buNone/>
            </a:pPr>
            <a:endParaRPr lang="en-US" sz="3000" b="1" dirty="0">
              <a:solidFill>
                <a:schemeClr val="accent1"/>
              </a:solidFill>
            </a:endParaRPr>
          </a:p>
          <a:p>
            <a:pPr marL="0" indent="0">
              <a:spcAft>
                <a:spcPts val="0"/>
              </a:spcAft>
              <a:buNone/>
            </a:pPr>
            <a:endParaRPr lang="en-US" sz="30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chemeClr val="accent1"/>
                </a:solidFill>
              </a:rPr>
              <a:t>Provide information to participants on how to submit feedback or request for information</a:t>
            </a:r>
          </a:p>
          <a:p>
            <a:pPr marL="0" indent="0">
              <a:buNone/>
            </a:pPr>
            <a:endParaRPr lang="en-US" sz="3200" dirty="0">
              <a:solidFill>
                <a:schemeClr val="accent1"/>
              </a:solidFill>
            </a:endParaRP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Consent Form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IRB Administration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Department Chair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Legal Counsel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6858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6858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685800" indent="-457200">
              <a:buFont typeface="Arial" panose="020B0604020202020204" pitchFamily="34" charset="0"/>
              <a:buChar char="•"/>
            </a:pPr>
            <a:endParaRPr lang="en-US" sz="3000" dirty="0" smtClean="0"/>
          </a:p>
          <a:p>
            <a:pPr marL="685800" indent="-457200">
              <a:buFont typeface="Arial" panose="020B0604020202020204" pitchFamily="34" charset="0"/>
              <a:buChar char="•"/>
            </a:pPr>
            <a:endParaRPr lang="en-US" sz="3000" dirty="0" smtClean="0"/>
          </a:p>
          <a:p>
            <a:pPr marL="685800" indent="-457200">
              <a:buFont typeface="Arial" panose="020B0604020202020204" pitchFamily="34" charset="0"/>
              <a:buChar char="•"/>
            </a:pPr>
            <a:endParaRPr lang="en-US" sz="3000" dirty="0" smtClean="0"/>
          </a:p>
          <a:p>
            <a:pPr marL="685800" indent="-457200">
              <a:buFont typeface="Arial" panose="020B0604020202020204" pitchFamily="34" charset="0"/>
              <a:buChar char="•"/>
            </a:pPr>
            <a:endParaRPr lang="en-US" sz="3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DCD2D-FBCF-43C3-A2C8-36E6D5DD405D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23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861" y="838200"/>
            <a:ext cx="8898277" cy="609600"/>
          </a:xfrm>
        </p:spPr>
        <p:txBody>
          <a:bodyPr/>
          <a:lstStyle/>
          <a:p>
            <a:pPr lvl="0"/>
            <a:r>
              <a:rPr lang="en-US" sz="3200" dirty="0"/>
              <a:t>Addressing Complaints, Concerns, or Request for Feedback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167128"/>
            <a:ext cx="7772400" cy="4724400"/>
          </a:xfrm>
        </p:spPr>
        <p:txBody>
          <a:bodyPr anchor="ctr">
            <a:normAutofit lnSpcReduction="10000"/>
          </a:bodyPr>
          <a:lstStyle/>
          <a:p>
            <a:pPr marL="0" indent="0">
              <a:spcAft>
                <a:spcPts val="0"/>
              </a:spcAft>
              <a:buNone/>
            </a:pPr>
            <a:endParaRPr lang="en-US" sz="3000" dirty="0" smtClean="0">
              <a:solidFill>
                <a:schemeClr val="accent1"/>
              </a:solidFill>
            </a:endParaRPr>
          </a:p>
          <a:p>
            <a:pPr marL="0" indent="0">
              <a:spcAft>
                <a:spcPts val="0"/>
              </a:spcAft>
              <a:buNone/>
            </a:pPr>
            <a:endParaRPr lang="en-US" sz="3000" b="1" dirty="0">
              <a:solidFill>
                <a:schemeClr val="accent1"/>
              </a:solidFill>
            </a:endParaRPr>
          </a:p>
          <a:p>
            <a:pPr marL="0" indent="0">
              <a:spcAft>
                <a:spcPts val="0"/>
              </a:spcAft>
              <a:buNone/>
            </a:pPr>
            <a:endParaRPr lang="en-US" sz="30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chemeClr val="accent1"/>
                </a:solidFill>
              </a:rPr>
              <a:t>Respond to complaints and request for information from participants</a:t>
            </a:r>
          </a:p>
          <a:p>
            <a:pPr marL="0" indent="0">
              <a:buNone/>
            </a:pPr>
            <a:endParaRPr lang="en-US" sz="3200" dirty="0">
              <a:solidFill>
                <a:schemeClr val="accent1"/>
              </a:solidFill>
            </a:endParaRP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Respect for Persons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Timely Manner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Reportable New Information for unresolved issues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6858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6858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685800" indent="-457200">
              <a:buFont typeface="Arial" panose="020B0604020202020204" pitchFamily="34" charset="0"/>
              <a:buChar char="•"/>
            </a:pPr>
            <a:endParaRPr lang="en-US" sz="3000" dirty="0" smtClean="0"/>
          </a:p>
          <a:p>
            <a:pPr marL="685800" indent="-457200">
              <a:buFont typeface="Arial" panose="020B0604020202020204" pitchFamily="34" charset="0"/>
              <a:buChar char="•"/>
            </a:pPr>
            <a:endParaRPr lang="en-US" sz="3000" dirty="0" smtClean="0"/>
          </a:p>
          <a:p>
            <a:pPr marL="685800" indent="-457200">
              <a:buFont typeface="Arial" panose="020B0604020202020204" pitchFamily="34" charset="0"/>
              <a:buChar char="•"/>
            </a:pPr>
            <a:endParaRPr lang="en-US" sz="3000" dirty="0" smtClean="0"/>
          </a:p>
          <a:p>
            <a:pPr marL="685800" indent="-457200">
              <a:buFont typeface="Arial" panose="020B0604020202020204" pitchFamily="34" charset="0"/>
              <a:buChar char="•"/>
            </a:pPr>
            <a:endParaRPr lang="en-US" sz="3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DCD2D-FBCF-43C3-A2C8-36E6D5DD405D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62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5723" y="838200"/>
            <a:ext cx="8898277" cy="518243"/>
          </a:xfrm>
        </p:spPr>
        <p:txBody>
          <a:bodyPr/>
          <a:lstStyle/>
          <a:p>
            <a:r>
              <a:rPr lang="en-US" sz="3200" dirty="0" smtClean="0"/>
              <a:t>Objectives</a:t>
            </a:r>
            <a:endParaRPr lang="en-US" sz="320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686598454"/>
              </p:ext>
            </p:extLst>
          </p:nvPr>
        </p:nvGraphicFramePr>
        <p:xfrm>
          <a:off x="581166" y="1600199"/>
          <a:ext cx="7343634" cy="4572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DCD2D-FBCF-43C3-A2C8-36E6D5DD405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09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57200" y="1068161"/>
            <a:ext cx="8305800" cy="488813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baseline="0">
                <a:solidFill>
                  <a:schemeClr val="accent4"/>
                </a:solidFill>
                <a:latin typeface="Futura UC Davis Medium" pitchFamily="34" charset="0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800" dirty="0" smtClean="0"/>
              <a:t>Questions?</a:t>
            </a:r>
          </a:p>
          <a:p>
            <a:pPr algn="ctr" fontAlgn="auto">
              <a:spcAft>
                <a:spcPts val="0"/>
              </a:spcAft>
              <a:defRPr/>
            </a:pPr>
            <a:endParaRPr lang="en-US" sz="4800" dirty="0" smtClean="0"/>
          </a:p>
          <a:p>
            <a:pPr algn="ctr" fontAlgn="auto">
              <a:spcAft>
                <a:spcPts val="0"/>
              </a:spcAft>
              <a:defRPr/>
            </a:pPr>
            <a:endParaRPr lang="en-US" sz="4800" dirty="0" smtClean="0"/>
          </a:p>
          <a:p>
            <a:pPr algn="ctr" fontAlgn="auto">
              <a:spcAft>
                <a:spcPts val="0"/>
              </a:spcAft>
              <a:defRPr/>
            </a:pPr>
            <a:endParaRPr lang="en-US" sz="4800" dirty="0"/>
          </a:p>
          <a:p>
            <a:pPr algn="ctr" fontAlgn="auto">
              <a:spcAft>
                <a:spcPts val="0"/>
              </a:spcAft>
              <a:defRPr/>
            </a:pPr>
            <a:endParaRPr lang="en-US" sz="4800" dirty="0" smtClean="0"/>
          </a:p>
          <a:p>
            <a:pPr algn="ctr" fontAlgn="auto">
              <a:spcAft>
                <a:spcPts val="0"/>
              </a:spcAft>
              <a:defRPr/>
            </a:pPr>
            <a:endParaRPr lang="en-US" sz="4800" dirty="0" smtClean="0"/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DCD2D-FBCF-43C3-A2C8-36E6D5DD405D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764" y="2209800"/>
            <a:ext cx="5969000" cy="3581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418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000"/>
    </mc:Choice>
    <mc:Fallback xmlns="">
      <p:transition advTm="7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5723" y="685800"/>
            <a:ext cx="8745878" cy="5562600"/>
          </a:xfrm>
        </p:spPr>
        <p:txBody>
          <a:bodyPr/>
          <a:lstStyle/>
          <a:p>
            <a:pPr algn="ctr"/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en-US" sz="6600" dirty="0"/>
              <a:t/>
            </a:r>
            <a:br>
              <a:rPr lang="en-US" sz="6600" dirty="0"/>
            </a:br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sz="3200" dirty="0" smtClean="0"/>
              <a:t>Miles McFann, CIP</a:t>
            </a:r>
            <a:br>
              <a:rPr lang="en-US" sz="3200" dirty="0" smtClean="0"/>
            </a:br>
            <a:r>
              <a:rPr lang="en-US" sz="3200" dirty="0" smtClean="0"/>
              <a:t>mtmcfann@ucdavis.edu</a:t>
            </a:r>
            <a:endParaRPr lang="en-US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066800"/>
            <a:ext cx="5653088" cy="376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DCD2D-FBCF-43C3-A2C8-36E6D5DD405D}" type="slidenum">
              <a:rPr lang="en-US" smtClean="0"/>
              <a:pPr/>
              <a:t>21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588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DCD2D-FBCF-43C3-A2C8-36E6D5DD405D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507171201"/>
              </p:ext>
            </p:extLst>
          </p:nvPr>
        </p:nvGraphicFramePr>
        <p:xfrm>
          <a:off x="457200" y="838200"/>
          <a:ext cx="8382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5273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861" y="1143000"/>
            <a:ext cx="8898277" cy="304800"/>
          </a:xfrm>
        </p:spPr>
        <p:txBody>
          <a:bodyPr/>
          <a:lstStyle/>
          <a:p>
            <a:pPr lvl="0"/>
            <a:r>
              <a:rPr lang="en-US" sz="3200" dirty="0"/>
              <a:t>Adequate Resources to Conduct Research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524000"/>
            <a:ext cx="7772400" cy="4572000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3600" dirty="0" smtClean="0">
                <a:solidFill>
                  <a:schemeClr val="accent1"/>
                </a:solidFill>
              </a:rPr>
              <a:t>The </a:t>
            </a:r>
            <a:r>
              <a:rPr lang="en-US" sz="3600" dirty="0">
                <a:solidFill>
                  <a:schemeClr val="accent1"/>
                </a:solidFill>
              </a:rPr>
              <a:t>investigator should </a:t>
            </a:r>
            <a:r>
              <a:rPr lang="en-US" sz="3600" dirty="0" smtClean="0">
                <a:solidFill>
                  <a:schemeClr val="accent1"/>
                </a:solidFill>
              </a:rPr>
              <a:t>have: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100" dirty="0" smtClean="0">
              <a:solidFill>
                <a:schemeClr val="accent1"/>
              </a:solidFill>
            </a:endParaRPr>
          </a:p>
          <a:p>
            <a:pPr marL="6858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200" dirty="0" smtClean="0"/>
              <a:t>Time</a:t>
            </a:r>
          </a:p>
          <a:p>
            <a:pPr marL="6858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200" dirty="0" smtClean="0"/>
              <a:t>Staff</a:t>
            </a:r>
          </a:p>
          <a:p>
            <a:pPr marL="6858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200" dirty="0" smtClean="0"/>
              <a:t>Facilities</a:t>
            </a:r>
          </a:p>
          <a:p>
            <a:pPr marL="6858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200" dirty="0" smtClean="0"/>
              <a:t>Subject Population</a:t>
            </a:r>
          </a:p>
          <a:p>
            <a:pPr marL="6858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200" dirty="0" smtClean="0"/>
              <a:t>Medical/Psychological </a:t>
            </a:r>
            <a:r>
              <a:rPr lang="en-US" sz="3200" dirty="0"/>
              <a:t>care</a:t>
            </a:r>
            <a:endParaRPr lang="en-US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DCD2D-FBCF-43C3-A2C8-36E6D5DD405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20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862" y="990600"/>
            <a:ext cx="8898277" cy="304800"/>
          </a:xfrm>
        </p:spPr>
        <p:txBody>
          <a:bodyPr/>
          <a:lstStyle/>
          <a:p>
            <a:pPr lvl="0"/>
            <a:r>
              <a:rPr lang="en-US" sz="4400" dirty="0" smtClean="0"/>
              <a:t>TIME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524000"/>
            <a:ext cx="7772400" cy="4572000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3200" dirty="0" smtClean="0">
                <a:solidFill>
                  <a:schemeClr val="accent1"/>
                </a:solidFill>
              </a:rPr>
              <a:t>To properly conduct the research within the agreed research period</a:t>
            </a:r>
          </a:p>
          <a:p>
            <a:pPr marL="0" indent="0">
              <a:lnSpc>
                <a:spcPct val="110000"/>
              </a:lnSpc>
              <a:buNone/>
            </a:pPr>
            <a:endParaRPr lang="en-US" dirty="0" smtClean="0">
              <a:solidFill>
                <a:schemeClr val="accent1"/>
              </a:solidFill>
            </a:endParaRPr>
          </a:p>
          <a:p>
            <a:pPr marL="6858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000" dirty="0" smtClean="0"/>
              <a:t>Training research staff</a:t>
            </a:r>
          </a:p>
          <a:p>
            <a:pPr marL="6858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000" dirty="0" smtClean="0"/>
              <a:t>Recruitment</a:t>
            </a:r>
          </a:p>
          <a:p>
            <a:pPr marL="6858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000" dirty="0" smtClean="0"/>
              <a:t>Conduct research procedures</a:t>
            </a:r>
          </a:p>
          <a:p>
            <a:pPr marL="6858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000" dirty="0" smtClean="0"/>
              <a:t>Follow-up/Data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DCD2D-FBCF-43C3-A2C8-36E6D5DD405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2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862" y="990600"/>
            <a:ext cx="8898277" cy="304800"/>
          </a:xfrm>
        </p:spPr>
        <p:txBody>
          <a:bodyPr/>
          <a:lstStyle/>
          <a:p>
            <a:pPr lvl="0"/>
            <a:r>
              <a:rPr lang="en-US" sz="4400" dirty="0" smtClean="0"/>
              <a:t>STAFF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676400"/>
            <a:ext cx="7772400" cy="45720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accent1"/>
                </a:solidFill>
              </a:rPr>
              <a:t>Adequate, qualified, and educated on the protocol and investigational product(s)</a:t>
            </a:r>
            <a:endParaRPr lang="en-US" sz="32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600" dirty="0" smtClean="0">
              <a:solidFill>
                <a:schemeClr val="accent1"/>
              </a:solidFill>
            </a:endParaRP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sz="3000" dirty="0" smtClean="0"/>
              <a:t>PI responsibility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sz="3000" dirty="0" smtClean="0"/>
              <a:t>Reduce non-compliance 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sz="3000" dirty="0"/>
              <a:t>Reduce </a:t>
            </a:r>
            <a:r>
              <a:rPr lang="en-US" sz="3000" dirty="0" smtClean="0"/>
              <a:t>adverse events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endParaRPr lang="en-US" sz="3000" dirty="0" smtClean="0"/>
          </a:p>
          <a:p>
            <a:pPr marL="685800" indent="-457200">
              <a:buFont typeface="Arial" panose="020B0604020202020204" pitchFamily="34" charset="0"/>
              <a:buChar char="•"/>
            </a:pPr>
            <a:endParaRPr lang="en-US" sz="3000" dirty="0" smtClean="0"/>
          </a:p>
          <a:p>
            <a:pPr marL="685800" indent="-457200">
              <a:buFont typeface="Arial" panose="020B0604020202020204" pitchFamily="34" charset="0"/>
              <a:buChar char="•"/>
            </a:pPr>
            <a:endParaRPr lang="en-US" sz="3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DCD2D-FBCF-43C3-A2C8-36E6D5DD405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7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862" y="990600"/>
            <a:ext cx="8898277" cy="304800"/>
          </a:xfrm>
        </p:spPr>
        <p:txBody>
          <a:bodyPr/>
          <a:lstStyle/>
          <a:p>
            <a:pPr lvl="0"/>
            <a:r>
              <a:rPr lang="en-US" sz="4400" dirty="0" smtClean="0"/>
              <a:t>FACILITIES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14600"/>
            <a:ext cx="7772400" cy="3886200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3200" dirty="0" smtClean="0">
                <a:solidFill>
                  <a:schemeClr val="accent1"/>
                </a:solidFill>
              </a:rPr>
              <a:t>For </a:t>
            </a:r>
            <a:r>
              <a:rPr lang="en-US" sz="3200" dirty="0">
                <a:solidFill>
                  <a:schemeClr val="accent1"/>
                </a:solidFill>
              </a:rPr>
              <a:t>the foreseen duration of the trial to conduct the trial properly and </a:t>
            </a:r>
            <a:r>
              <a:rPr lang="en-US" sz="3200" dirty="0" smtClean="0">
                <a:solidFill>
                  <a:schemeClr val="accent1"/>
                </a:solidFill>
              </a:rPr>
              <a:t>safely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en-US" sz="1000" b="1" dirty="0">
              <a:solidFill>
                <a:schemeClr val="accent1"/>
              </a:solidFill>
            </a:endParaRPr>
          </a:p>
          <a:p>
            <a:pPr marL="6858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Right tools for the right job</a:t>
            </a:r>
          </a:p>
          <a:p>
            <a:pPr marL="6858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Reduce </a:t>
            </a:r>
            <a:r>
              <a:rPr lang="en-US" sz="3200" dirty="0" smtClean="0"/>
              <a:t>adverse events</a:t>
            </a:r>
            <a:endParaRPr lang="en-US" sz="3200" dirty="0"/>
          </a:p>
          <a:p>
            <a:pPr marL="6858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Reduce </a:t>
            </a:r>
            <a:r>
              <a:rPr lang="en-US" sz="3200" dirty="0" smtClean="0"/>
              <a:t>privacy </a:t>
            </a:r>
            <a:r>
              <a:rPr lang="en-US" sz="3200" dirty="0"/>
              <a:t>issues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endParaRPr lang="en-US" sz="3000" dirty="0" smtClean="0"/>
          </a:p>
          <a:p>
            <a:pPr marL="685800" indent="-457200">
              <a:buFont typeface="Arial" panose="020B0604020202020204" pitchFamily="34" charset="0"/>
              <a:buChar char="•"/>
            </a:pPr>
            <a:endParaRPr lang="en-US" sz="3000" dirty="0" smtClean="0"/>
          </a:p>
          <a:p>
            <a:pPr marL="685800" indent="-457200">
              <a:buFont typeface="Arial" panose="020B0604020202020204" pitchFamily="34" charset="0"/>
              <a:buChar char="•"/>
            </a:pPr>
            <a:endParaRPr lang="en-US" sz="3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DCD2D-FBCF-43C3-A2C8-36E6D5DD405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1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862" y="990600"/>
            <a:ext cx="8898277" cy="304800"/>
          </a:xfrm>
        </p:spPr>
        <p:txBody>
          <a:bodyPr/>
          <a:lstStyle/>
          <a:p>
            <a:pPr lvl="0"/>
            <a:r>
              <a:rPr lang="en-US" sz="4400" dirty="0" smtClean="0"/>
              <a:t>SUBJECT POPULATION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286000"/>
            <a:ext cx="7772400" cy="4267200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sz="3200" dirty="0">
                <a:solidFill>
                  <a:schemeClr val="accent1"/>
                </a:solidFill>
              </a:rPr>
              <a:t>H</a:t>
            </a:r>
            <a:r>
              <a:rPr lang="en-US" sz="3200" dirty="0" smtClean="0">
                <a:solidFill>
                  <a:schemeClr val="accent1"/>
                </a:solidFill>
              </a:rPr>
              <a:t>ave </a:t>
            </a:r>
            <a:r>
              <a:rPr lang="en-US" sz="3200" dirty="0">
                <a:solidFill>
                  <a:schemeClr val="accent1"/>
                </a:solidFill>
              </a:rPr>
              <a:t>access </a:t>
            </a:r>
            <a:r>
              <a:rPr lang="en-US" sz="3200" dirty="0" smtClean="0">
                <a:solidFill>
                  <a:schemeClr val="accent1"/>
                </a:solidFill>
              </a:rPr>
              <a:t>to the population </a:t>
            </a:r>
            <a:r>
              <a:rPr lang="en-US" sz="3200" dirty="0">
                <a:solidFill>
                  <a:schemeClr val="accent1"/>
                </a:solidFill>
              </a:rPr>
              <a:t>that will allow recruitment of the necessary number of suitable </a:t>
            </a:r>
            <a:r>
              <a:rPr lang="en-US" sz="3200" dirty="0" smtClean="0">
                <a:solidFill>
                  <a:schemeClr val="accent1"/>
                </a:solidFill>
              </a:rPr>
              <a:t>subjects</a:t>
            </a:r>
            <a:endParaRPr lang="en-US" sz="3200" dirty="0">
              <a:solidFill>
                <a:schemeClr val="accent1"/>
              </a:solidFill>
            </a:endParaRPr>
          </a:p>
          <a:p>
            <a:pPr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accent1"/>
              </a:solidFill>
            </a:endParaRPr>
          </a:p>
          <a:p>
            <a:pPr marL="6858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 smtClean="0"/>
              <a:t>Subject availability</a:t>
            </a:r>
          </a:p>
          <a:p>
            <a:pPr marL="6858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 smtClean="0"/>
              <a:t>Gain </a:t>
            </a:r>
            <a:r>
              <a:rPr lang="en-US" sz="3200" dirty="0"/>
              <a:t>prior appropriate approvals before beginning research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endParaRPr lang="en-US" sz="3000" dirty="0" smtClean="0"/>
          </a:p>
          <a:p>
            <a:pPr marL="685800" indent="-457200">
              <a:buFont typeface="Arial" panose="020B0604020202020204" pitchFamily="34" charset="0"/>
              <a:buChar char="•"/>
            </a:pPr>
            <a:endParaRPr lang="en-US" sz="3000" dirty="0" smtClean="0"/>
          </a:p>
          <a:p>
            <a:pPr marL="685800" indent="-457200">
              <a:buFont typeface="Arial" panose="020B0604020202020204" pitchFamily="34" charset="0"/>
              <a:buChar char="•"/>
            </a:pPr>
            <a:endParaRPr lang="en-US" sz="3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DCD2D-FBCF-43C3-A2C8-36E6D5DD405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09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862" y="990600"/>
            <a:ext cx="8898277" cy="304800"/>
          </a:xfrm>
        </p:spPr>
        <p:txBody>
          <a:bodyPr/>
          <a:lstStyle/>
          <a:p>
            <a:pPr lvl="0"/>
            <a:r>
              <a:rPr lang="en-US" sz="4400" dirty="0" smtClean="0"/>
              <a:t>MEDICAL/PSYCHOLOGICAL CARE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81200"/>
            <a:ext cx="7772400" cy="4572000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sz="3000" dirty="0" smtClean="0">
                <a:solidFill>
                  <a:schemeClr val="accent1"/>
                </a:solidFill>
              </a:rPr>
              <a:t>Is </a:t>
            </a:r>
            <a:r>
              <a:rPr lang="en-US" sz="3200" dirty="0" smtClean="0">
                <a:solidFill>
                  <a:schemeClr val="accent1"/>
                </a:solidFill>
              </a:rPr>
              <a:t>provided </a:t>
            </a:r>
            <a:r>
              <a:rPr lang="en-US" sz="3200" dirty="0">
                <a:solidFill>
                  <a:schemeClr val="accent1"/>
                </a:solidFill>
              </a:rPr>
              <a:t>to a subject for any adverse </a:t>
            </a:r>
            <a:r>
              <a:rPr lang="en-US" sz="3200" dirty="0" smtClean="0">
                <a:solidFill>
                  <a:schemeClr val="accent1"/>
                </a:solidFill>
              </a:rPr>
              <a:t>events</a:t>
            </a:r>
            <a:endParaRPr lang="en-US" sz="3200" dirty="0">
              <a:solidFill>
                <a:schemeClr val="accent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1600" b="1" dirty="0">
              <a:solidFill>
                <a:schemeClr val="accent1"/>
              </a:solidFill>
            </a:endParaRP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sz="2800" dirty="0"/>
              <a:t>Anticipated consequences of research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sz="2800" dirty="0"/>
              <a:t>Unanticipated adverse events</a:t>
            </a:r>
          </a:p>
          <a:p>
            <a:pPr indent="0">
              <a:buNone/>
            </a:pPr>
            <a:endParaRPr lang="en-US" sz="3000" dirty="0" smtClean="0"/>
          </a:p>
          <a:p>
            <a:pPr marL="685800" indent="-457200">
              <a:buFont typeface="Arial" panose="020B0604020202020204" pitchFamily="34" charset="0"/>
              <a:buChar char="•"/>
            </a:pPr>
            <a:endParaRPr lang="en-US" sz="3000" dirty="0" smtClean="0"/>
          </a:p>
          <a:p>
            <a:pPr marL="685800" indent="-457200">
              <a:buFont typeface="Arial" panose="020B0604020202020204" pitchFamily="34" charset="0"/>
              <a:buChar char="•"/>
            </a:pPr>
            <a:endParaRPr lang="en-US" sz="3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DCD2D-FBCF-43C3-A2C8-36E6D5DD405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662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3.1.3337"/>
  <p:tag name="PPTVERSION" val="14"/>
  <p:tag name="TPOS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C2990E"/>
      </a:accent1>
      <a:accent2>
        <a:srgbClr val="D9BE59"/>
      </a:accent2>
      <a:accent3>
        <a:srgbClr val="D1E959"/>
      </a:accent3>
      <a:accent4>
        <a:srgbClr val="00386A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Futura UcDavis Medium">
      <a:majorFont>
        <a:latin typeface="Futura UC Davis Medium"/>
        <a:ea typeface=""/>
        <a:cs typeface=""/>
      </a:majorFont>
      <a:minorFont>
        <a:latin typeface="Futura UC Davis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712</TotalTime>
  <Words>607</Words>
  <Application>Microsoft Office PowerPoint</Application>
  <PresentationFormat>On-screen Show (4:3)</PresentationFormat>
  <Paragraphs>220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Resources, Recruitment, Qualifications, Complaints….Oh My!</vt:lpstr>
      <vt:lpstr>Objectives</vt:lpstr>
      <vt:lpstr>PowerPoint Presentation</vt:lpstr>
      <vt:lpstr>Adequate Resources to Conduct Research </vt:lpstr>
      <vt:lpstr>TIME</vt:lpstr>
      <vt:lpstr>STAFF</vt:lpstr>
      <vt:lpstr>FACILITIES</vt:lpstr>
      <vt:lpstr>SUBJECT POPULATION</vt:lpstr>
      <vt:lpstr>MEDICAL/PSYCHOLOGICAL CARE</vt:lpstr>
      <vt:lpstr>PowerPoint Presentation</vt:lpstr>
      <vt:lpstr>Recruitment is Fair and Equitable </vt:lpstr>
      <vt:lpstr>Recruitment is Fair and Equitable </vt:lpstr>
      <vt:lpstr>PowerPoint Presentation</vt:lpstr>
      <vt:lpstr>Researchers Qualifications and Knowledge</vt:lpstr>
      <vt:lpstr>Researchers Qualifications and Knowledge</vt:lpstr>
      <vt:lpstr>Researchers Qualifications and Knowledge</vt:lpstr>
      <vt:lpstr>PowerPoint Presentation</vt:lpstr>
      <vt:lpstr>Addressing Complaints, Concerns, or Request for Feedback</vt:lpstr>
      <vt:lpstr>Addressing Complaints, Concerns, or Request for Feedback</vt:lpstr>
      <vt:lpstr>PowerPoint Presentation</vt:lpstr>
      <vt:lpstr>    Miles McFann, CIP mtmcfann@ucdavis.edu</vt:lpstr>
    </vt:vector>
  </TitlesOfParts>
  <Company>UCDHS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Miles T. McFann</dc:creator>
  <cp:lastModifiedBy>Daniel L Dedoshka</cp:lastModifiedBy>
  <cp:revision>60</cp:revision>
  <cp:lastPrinted>2014-05-20T16:29:26Z</cp:lastPrinted>
  <dcterms:created xsi:type="dcterms:W3CDTF">2012-09-18T19:58:03Z</dcterms:created>
  <dcterms:modified xsi:type="dcterms:W3CDTF">2014-09-05T17:28:49Z</dcterms:modified>
</cp:coreProperties>
</file>