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5" r:id="rId3"/>
    <p:sldId id="300" r:id="rId4"/>
    <p:sldId id="299" r:id="rId5"/>
    <p:sldId id="298" r:id="rId6"/>
    <p:sldId id="297" r:id="rId7"/>
    <p:sldId id="296" r:id="rId8"/>
    <p:sldId id="295" r:id="rId9"/>
    <p:sldId id="294" r:id="rId10"/>
    <p:sldId id="293" r:id="rId11"/>
    <p:sldId id="292" r:id="rId12"/>
    <p:sldId id="291" r:id="rId13"/>
    <p:sldId id="290" r:id="rId14"/>
    <p:sldId id="28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355"/>
    <a:srgbClr val="9A7B3B"/>
    <a:srgbClr val="211F21"/>
    <a:srgbClr val="17161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CB9D-CE7D-4B0F-BC5C-D5F263219E30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5724-53C6-4569-92DB-92328CDC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1AC1-1043-436D-BE64-8C0A574262FF}" type="datetimeFigureOut">
              <a:rPr lang="en-CA" smtClean="0"/>
              <a:t>11/04/2019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E1F4-F974-4FB3-A45B-F7DAAE12F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68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1AC1-1043-436D-BE64-8C0A574262FF}" type="datetimeFigureOut">
              <a:rPr lang="en-CA" smtClean="0"/>
              <a:t>11/04/2019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E1F4-F974-4FB3-A45B-F7DAAE12F16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Box 6"/>
          <p:cNvSpPr txBox="1"/>
          <p:nvPr userDrawn="1"/>
        </p:nvSpPr>
        <p:spPr>
          <a:xfrm>
            <a:off x="4687330" y="6417276"/>
            <a:ext cx="25207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 smtClean="0">
                <a:solidFill>
                  <a:schemeClr val="bg1"/>
                </a:solidFill>
              </a:rPr>
              <a:t>#2019ResearchExpo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1AC1-1043-436D-BE64-8C0A574262FF}" type="datetimeFigureOut">
              <a:rPr lang="en-CA" smtClean="0"/>
              <a:t>11/04/2019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AE1F4-F974-4FB3-A45B-F7DAAE12F169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4" y="1921919"/>
            <a:ext cx="6279291" cy="25125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#2019ResearchExpo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50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0" b="18847"/>
          <a:stretch/>
        </p:blipFill>
        <p:spPr>
          <a:xfrm>
            <a:off x="0" y="6356350"/>
            <a:ext cx="12192000" cy="5341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3267"/>
            <a:ext cx="10515600" cy="459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A1AC1-1043-436D-BE64-8C0A574262FF}" type="datetimeFigureOut">
              <a:rPr lang="en-CA" smtClean="0"/>
              <a:t>11/04/2019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#2019ResearchExpo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E1F4-F974-4FB3-A45B-F7DAAE12F16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0" b="18847"/>
          <a:stretch/>
        </p:blipFill>
        <p:spPr>
          <a:xfrm>
            <a:off x="0" y="0"/>
            <a:ext cx="12192000" cy="12615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58"/>
            <a:ext cx="10515600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600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Data Protection Regulation (GDPR)</a:t>
            </a:r>
          </a:p>
        </p:txBody>
      </p:sp>
    </p:spTree>
    <p:extLst>
      <p:ext uri="{BB962C8B-B14F-4D97-AF65-F5344CB8AC3E}">
        <p14:creationId xmlns:p14="http://schemas.microsoft.com/office/powerpoint/2010/main" val="125997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món del medio, una pésima estrategia de marketing en tiempos de polarización de los mercad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4073737"/>
            <a:ext cx="3556000" cy="2258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Secondary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research also requires a “lawful basis” for processing of personal data</a:t>
            </a:r>
          </a:p>
          <a:p>
            <a:endParaRPr lang="en-US" dirty="0"/>
          </a:p>
          <a:p>
            <a:r>
              <a:rPr lang="en-US" dirty="0"/>
              <a:t>Sensitive data must be explicitly detailed in the consent document </a:t>
            </a:r>
          </a:p>
          <a:p>
            <a:endParaRPr lang="en-US" dirty="0"/>
          </a:p>
          <a:p>
            <a:r>
              <a:rPr lang="en-US" dirty="0"/>
              <a:t>The purpose of the secondary research must be compatible with the initial purpose when consent is not obtained initially</a:t>
            </a:r>
          </a:p>
        </p:txBody>
      </p:sp>
    </p:spTree>
    <p:extLst>
      <p:ext uri="{BB962C8B-B14F-4D97-AF65-F5344CB8AC3E}">
        <p14:creationId xmlns:p14="http://schemas.microsoft.com/office/powerpoint/2010/main" val="7723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Subject’s Rights Under GDPR?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Rectification of the personal data</a:t>
            </a:r>
          </a:p>
          <a:p>
            <a:pPr>
              <a:lnSpc>
                <a:spcPct val="150000"/>
              </a:lnSpc>
            </a:pPr>
            <a:r>
              <a:rPr lang="en-US" dirty="0"/>
              <a:t>Notice when their personal data is used</a:t>
            </a:r>
          </a:p>
          <a:p>
            <a:pPr lvl="1"/>
            <a:r>
              <a:rPr lang="en-US" dirty="0"/>
              <a:t>Includes modifications and erasures</a:t>
            </a:r>
          </a:p>
          <a:p>
            <a:pPr>
              <a:lnSpc>
                <a:spcPct val="150000"/>
              </a:lnSpc>
            </a:pPr>
            <a:r>
              <a:rPr lang="en-US" dirty="0"/>
              <a:t>Can restrict how their data are processed</a:t>
            </a:r>
          </a:p>
          <a:p>
            <a:pPr>
              <a:lnSpc>
                <a:spcPct val="150000"/>
              </a:lnSpc>
            </a:pPr>
            <a:r>
              <a:rPr lang="en-US" dirty="0"/>
              <a:t>Can reject automated individual decision-making</a:t>
            </a:r>
          </a:p>
          <a:p>
            <a:pPr>
              <a:lnSpc>
                <a:spcPct val="150000"/>
              </a:lnSpc>
            </a:pPr>
            <a:r>
              <a:rPr lang="en-US" dirty="0"/>
              <a:t>Access to their personal data collected about them</a:t>
            </a:r>
          </a:p>
          <a:p>
            <a:pPr>
              <a:lnSpc>
                <a:spcPct val="150000"/>
              </a:lnSpc>
            </a:pPr>
            <a:r>
              <a:rPr lang="en-US" dirty="0"/>
              <a:t>Must be able to receive their data and transfer it to a third party</a:t>
            </a:r>
          </a:p>
          <a:p>
            <a:endParaRPr lang="en-US" dirty="0"/>
          </a:p>
        </p:txBody>
      </p:sp>
      <p:pic>
        <p:nvPicPr>
          <p:cNvPr id="4" name="Picture 3" descr="3D Data Security | Please give attribution to 'ccPixs.com' (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86" y="1306879"/>
            <a:ext cx="4425314" cy="29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a U.S. Researcher, Does This Rule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research in the U.S. is not subject to this rule</a:t>
            </a:r>
          </a:p>
          <a:p>
            <a:endParaRPr lang="en-US" dirty="0"/>
          </a:p>
          <a:p>
            <a:r>
              <a:rPr lang="en-US" dirty="0"/>
              <a:t>Exceptions (including but not limited to):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Web-based surveys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Studies with long-term follow-up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Long-term biometric monitoring studies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Studies sponsored by companies in the </a:t>
            </a:r>
            <a:r>
              <a:rPr lang="en-US" dirty="0" smtClean="0"/>
              <a:t>EU/EEA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Who Gets The Organic Food? | Fanatic C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50" y="2114465"/>
            <a:ext cx="4404050" cy="33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4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Remain Compliant?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Exclude people in the EEA from taking web-based surveys</a:t>
            </a:r>
          </a:p>
          <a:p>
            <a:pPr>
              <a:lnSpc>
                <a:spcPct val="150000"/>
              </a:lnSpc>
            </a:pPr>
            <a:r>
              <a:rPr lang="en-US" dirty="0"/>
              <a:t>Ask participants if they’ll be travelling to the EEA during the study</a:t>
            </a:r>
          </a:p>
          <a:p>
            <a:pPr>
              <a:lnSpc>
                <a:spcPct val="150000"/>
              </a:lnSpc>
            </a:pPr>
            <a:r>
              <a:rPr lang="en-US" dirty="0"/>
              <a:t>No GDPR language in consent when people in the EEA aren’t subjects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GDPR template language when appropriate</a:t>
            </a:r>
          </a:p>
          <a:p>
            <a:pPr lvl="1"/>
            <a:r>
              <a:rPr lang="en-US" dirty="0"/>
              <a:t>The IRB provides template language on our template </a:t>
            </a:r>
            <a:endParaRPr lang="en-US" dirty="0" smtClean="0"/>
          </a:p>
          <a:p>
            <a:pPr marL="684213" lvl="1" indent="0">
              <a:buNone/>
            </a:pPr>
            <a:r>
              <a:rPr lang="en-US" dirty="0" smtClean="0"/>
              <a:t>“</a:t>
            </a:r>
            <a:r>
              <a:rPr lang="en-US" dirty="0"/>
              <a:t>HRP-502 Template – General (2018 Common Rule </a:t>
            </a:r>
            <a:endParaRPr lang="en-US" dirty="0" smtClean="0"/>
          </a:p>
          <a:p>
            <a:pPr marL="684213" lvl="1" indent="0">
              <a:buNone/>
            </a:pPr>
            <a:r>
              <a:rPr lang="en-US" dirty="0" smtClean="0"/>
              <a:t>Compliant</a:t>
            </a:r>
            <a:r>
              <a:rPr lang="en-US" dirty="0"/>
              <a:t>” on our forms page</a:t>
            </a:r>
          </a:p>
          <a:p>
            <a:endParaRPr lang="en-US" dirty="0"/>
          </a:p>
        </p:txBody>
      </p:sp>
      <p:pic>
        <p:nvPicPr>
          <p:cNvPr id="4" name="Picture 3" descr="The IPKat: Looking back over this GreeKat shoulder… Part III: The “People’s Car” in the people’s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3" b="9443"/>
          <a:stretch/>
        </p:blipFill>
        <p:spPr>
          <a:xfrm>
            <a:off x="9313395" y="4128654"/>
            <a:ext cx="2878605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몬이의 블루마블 :: 5억이상 버는 고소득사업자, 이것 적용된다는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09" y="2935945"/>
            <a:ext cx="3731491" cy="3393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I Don’t Follow GDPR?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of either €20,000,000 or 4% of annual revenue (whichever is more) for:</a:t>
            </a:r>
          </a:p>
          <a:p>
            <a:pPr lvl="1"/>
            <a:r>
              <a:rPr lang="en-US" dirty="0"/>
              <a:t>Not having a “lawful basis” to process data or getting insufficient consent</a:t>
            </a:r>
          </a:p>
          <a:p>
            <a:pPr lvl="1"/>
            <a:r>
              <a:rPr lang="en-US" dirty="0"/>
              <a:t>Not being able to allow individuals to exercise their rights</a:t>
            </a:r>
          </a:p>
          <a:p>
            <a:pPr lvl="1"/>
            <a:endParaRPr lang="en-US" dirty="0"/>
          </a:p>
          <a:p>
            <a:r>
              <a:rPr lang="en-US" dirty="0"/>
              <a:t>Fine of 2% of annual revenue for:</a:t>
            </a:r>
          </a:p>
          <a:p>
            <a:pPr lvl="1"/>
            <a:r>
              <a:rPr lang="en-US" dirty="0"/>
              <a:t>Not having records in order</a:t>
            </a:r>
          </a:p>
          <a:p>
            <a:pPr lvl="1"/>
            <a:r>
              <a:rPr lang="en-US" dirty="0"/>
              <a:t>Not providing proper notification of a breach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4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Me Q&amp;A: What's your favorite Muppets cover song? - Cover 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1017" r="541" b="1892"/>
          <a:stretch/>
        </p:blipFill>
        <p:spPr>
          <a:xfrm>
            <a:off x="1698172" y="2593911"/>
            <a:ext cx="8658808" cy="356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3832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QUESTIONS?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9651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GDPR?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45" y="1749521"/>
            <a:ext cx="10515600" cy="4593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GDPR is a European law which went into </a:t>
            </a:r>
          </a:p>
          <a:p>
            <a:pPr marL="233363" indent="0">
              <a:buNone/>
            </a:pPr>
            <a:r>
              <a:rPr lang="en-US" dirty="0"/>
              <a:t>effect on May 25, 2018</a:t>
            </a:r>
          </a:p>
          <a:p>
            <a:endParaRPr lang="en-US" dirty="0"/>
          </a:p>
          <a:p>
            <a:r>
              <a:rPr lang="en-US" dirty="0"/>
              <a:t>Governs the type of notice that must be provided to people regarding how their identifiable data is used</a:t>
            </a:r>
          </a:p>
          <a:p>
            <a:endParaRPr lang="en-US" dirty="0"/>
          </a:p>
          <a:p>
            <a:r>
              <a:rPr lang="en-US" dirty="0"/>
              <a:t>Governs how companies are allowed to use and process identifiable data</a:t>
            </a:r>
          </a:p>
          <a:p>
            <a:endParaRPr lang="en-US" dirty="0"/>
          </a:p>
          <a:p>
            <a:r>
              <a:rPr lang="en-US" dirty="0"/>
              <a:t>Has stricter requirements for using sensitive data</a:t>
            </a:r>
          </a:p>
          <a:p>
            <a:endParaRPr lang="en-US" dirty="0"/>
          </a:p>
        </p:txBody>
      </p:sp>
      <p:pic>
        <p:nvPicPr>
          <p:cNvPr id="4" name="Picture 3" descr="GDPR , Regolamento Europeo 679/2016 . Che Caos 😱?? - #MAgodelP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49" y="0"/>
            <a:ext cx="5654351" cy="29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9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Whom Does GDPR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7" y="1481667"/>
            <a:ext cx="7493000" cy="4593696"/>
          </a:xfrm>
        </p:spPr>
        <p:txBody>
          <a:bodyPr>
            <a:normAutofit/>
          </a:bodyPr>
          <a:lstStyle/>
          <a:p>
            <a:r>
              <a:rPr lang="en-US" sz="2400" dirty="0"/>
              <a:t>Those who offer goods or services to persons in the EU/EEA</a:t>
            </a:r>
          </a:p>
          <a:p>
            <a:pPr lvl="1"/>
            <a:r>
              <a:rPr lang="en-US" sz="2000" dirty="0"/>
              <a:t>European Economic Area (EEA) = European Union (EU) + Iceland, Liechtenstein, Norway, &amp; UK</a:t>
            </a:r>
          </a:p>
          <a:p>
            <a:endParaRPr lang="en-US" sz="2400" dirty="0"/>
          </a:p>
          <a:p>
            <a:r>
              <a:rPr lang="en-US" sz="2400" dirty="0"/>
              <a:t>Those who control and process data about persons in the EU/EEA</a:t>
            </a:r>
          </a:p>
          <a:p>
            <a:pPr lvl="1"/>
            <a:r>
              <a:rPr lang="en-US" sz="2000" dirty="0"/>
              <a:t>Personal Data = any information that can identify a person</a:t>
            </a:r>
          </a:p>
          <a:p>
            <a:pPr lvl="1"/>
            <a:r>
              <a:rPr lang="en-US" sz="2000" dirty="0"/>
              <a:t>Sensitive Data = race/ethnicity, political opinions, religious/philosophical beliefs, union membership, genetic data, biometric data, health data, data concerning a person’s sex life or sexual orientation.</a:t>
            </a:r>
          </a:p>
          <a:p>
            <a:endParaRPr lang="en-US" dirty="0"/>
          </a:p>
        </p:txBody>
      </p:sp>
      <p:pic>
        <p:nvPicPr>
          <p:cNvPr id="4" name="Picture 3" descr="Countries and Eionet — European Environment Agen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00" y="1578665"/>
            <a:ext cx="4668700" cy="40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ros métodos de mensuração de ações on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4183722"/>
            <a:ext cx="3985586" cy="2146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Controllers and Processors?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Controllers specify the means and purpose of the data processing</a:t>
            </a:r>
          </a:p>
          <a:p>
            <a:pPr lvl="1"/>
            <a:r>
              <a:rPr lang="en-US" dirty="0"/>
              <a:t>Example: Industry Sponsor, PI of Investigator-Initiated research</a:t>
            </a:r>
          </a:p>
          <a:p>
            <a:endParaRPr lang="en-US" dirty="0"/>
          </a:p>
          <a:p>
            <a:r>
              <a:rPr lang="en-US" dirty="0"/>
              <a:t>Processors conduct the processing under the direction of the controller</a:t>
            </a:r>
          </a:p>
          <a:p>
            <a:pPr lvl="1"/>
            <a:r>
              <a:rPr lang="en-US" dirty="0"/>
              <a:t>Clinical Research Coordinators, Database Administrators, PI of Industry-Sponsored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4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Processing?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267"/>
            <a:ext cx="10515600" cy="541097"/>
          </a:xfrm>
        </p:spPr>
        <p:txBody>
          <a:bodyPr/>
          <a:lstStyle/>
          <a:p>
            <a:r>
              <a:rPr lang="en-US" dirty="0"/>
              <a:t>Processing of data involves any and all of the following: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495582"/>
            <a:ext cx="5264020" cy="24622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Adapting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Altering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Collecting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Combining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Consulting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Destroying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Disclosing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5241" y="2495582"/>
            <a:ext cx="27525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Erasing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Organizing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Retrieving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Structuring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Using</a:t>
            </a:r>
          </a:p>
        </p:txBody>
      </p:sp>
      <p:pic>
        <p:nvPicPr>
          <p:cNvPr id="6" name="Picture 5" descr="How to verify people telling they trust you – Simone Fava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4" y="2565918"/>
            <a:ext cx="2569996" cy="23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to Process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“lawful basis” for doing so</a:t>
            </a:r>
          </a:p>
          <a:p>
            <a:r>
              <a:rPr lang="en-US" dirty="0"/>
              <a:t>A “lawful basis” can be:</a:t>
            </a:r>
          </a:p>
          <a:p>
            <a:pPr lvl="1"/>
            <a:r>
              <a:rPr lang="en-US" dirty="0"/>
              <a:t>When required for a contract</a:t>
            </a:r>
          </a:p>
          <a:p>
            <a:pPr lvl="1"/>
            <a:r>
              <a:rPr lang="en-US" dirty="0"/>
              <a:t>When required for public interest</a:t>
            </a:r>
          </a:p>
          <a:p>
            <a:pPr lvl="1"/>
            <a:r>
              <a:rPr lang="en-US" dirty="0"/>
              <a:t>When required to comply with a law</a:t>
            </a:r>
          </a:p>
          <a:p>
            <a:pPr lvl="1"/>
            <a:r>
              <a:rPr lang="en-US" dirty="0"/>
              <a:t>When required to protect an individual’s life</a:t>
            </a:r>
          </a:p>
          <a:p>
            <a:pPr lvl="1"/>
            <a:r>
              <a:rPr lang="en-US" dirty="0"/>
              <a:t>When required for the legitimate interests of a third party </a:t>
            </a:r>
            <a:r>
              <a:rPr lang="en-US" i="1" dirty="0"/>
              <a:t>(no sensitive data)</a:t>
            </a:r>
          </a:p>
          <a:p>
            <a:pPr lvl="1"/>
            <a:r>
              <a:rPr lang="en-US" dirty="0"/>
              <a:t>When freely given consent for a specific purpose has been provided</a:t>
            </a:r>
          </a:p>
          <a:p>
            <a:r>
              <a:rPr lang="en-US" dirty="0"/>
              <a:t>If sensitive data is being processed, explicit consent for those data elements is required.</a:t>
            </a:r>
          </a:p>
          <a:p>
            <a:endParaRPr lang="en-US" dirty="0"/>
          </a:p>
        </p:txBody>
      </p:sp>
      <p:pic>
        <p:nvPicPr>
          <p:cNvPr id="4" name="Picture 3" descr="Announcement: legal action against the DWP over the #PIP consultation – A Latent Exist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31" y="1268260"/>
            <a:ext cx="4031602" cy="26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orità – stai Sere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76" y="1270877"/>
            <a:ext cx="3542524" cy="2656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Elements of Consent are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and/or title of the data processor</a:t>
            </a:r>
          </a:p>
          <a:p>
            <a:endParaRPr lang="en-US" dirty="0"/>
          </a:p>
          <a:p>
            <a:r>
              <a:rPr lang="en-US" dirty="0"/>
              <a:t>The purpose and basis for processing of the subject’s data</a:t>
            </a:r>
          </a:p>
          <a:p>
            <a:endParaRPr lang="en-US" dirty="0"/>
          </a:p>
          <a:p>
            <a:r>
              <a:rPr lang="en-US" dirty="0"/>
              <a:t>The type of data to be processed</a:t>
            </a:r>
          </a:p>
          <a:p>
            <a:pPr lvl="1"/>
            <a:r>
              <a:rPr lang="en-US" dirty="0"/>
              <a:t>Remember: When sensitive data are going to be processed, these data elements must be explicitly listed in the consent.</a:t>
            </a:r>
          </a:p>
          <a:p>
            <a:endParaRPr lang="en-US" dirty="0"/>
          </a:p>
          <a:p>
            <a:r>
              <a:rPr lang="en-US" dirty="0"/>
              <a:t>If data will be transferred to a less secure country (i.e. the U.S.)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 for Legally Effective Consent?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Must be in clear and plain language, intelligible, and easily accessible</a:t>
            </a:r>
          </a:p>
          <a:p>
            <a:pPr>
              <a:lnSpc>
                <a:spcPct val="150000"/>
              </a:lnSpc>
            </a:pPr>
            <a:r>
              <a:rPr lang="en-US" dirty="0"/>
              <a:t>Must be specific about the purpose of the data processing</a:t>
            </a:r>
          </a:p>
          <a:p>
            <a:pPr>
              <a:lnSpc>
                <a:spcPct val="150000"/>
              </a:lnSpc>
            </a:pPr>
            <a:r>
              <a:rPr lang="en-US" dirty="0"/>
              <a:t>Must be distinguishable from other matters</a:t>
            </a:r>
          </a:p>
          <a:p>
            <a:pPr>
              <a:lnSpc>
                <a:spcPct val="150000"/>
              </a:lnSpc>
            </a:pPr>
            <a:r>
              <a:rPr lang="en-US" dirty="0"/>
              <a:t>Must be given by a clear act or statement</a:t>
            </a:r>
          </a:p>
          <a:p>
            <a:pPr>
              <a:lnSpc>
                <a:spcPct val="150000"/>
              </a:lnSpc>
            </a:pPr>
            <a:r>
              <a:rPr lang="en-US" dirty="0"/>
              <a:t>Must be an unambiguous indication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Must fully inform the data subject</a:t>
            </a:r>
          </a:p>
          <a:p>
            <a:pPr>
              <a:lnSpc>
                <a:spcPct val="150000"/>
              </a:lnSpc>
            </a:pPr>
            <a:r>
              <a:rPr lang="en-US" dirty="0"/>
              <a:t>Must be freely given</a:t>
            </a:r>
          </a:p>
          <a:p>
            <a:endParaRPr lang="en-US" dirty="0"/>
          </a:p>
        </p:txBody>
      </p:sp>
      <p:pic>
        <p:nvPicPr>
          <p:cNvPr id="4" name="Picture 3" descr="Consent - Wooden Tile Imag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07" y="3165522"/>
            <a:ext cx="4781939" cy="31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Got Consent!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Processors and Controllers must ensure privacy: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Limit access to the data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Code or encrypt the data where possible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Limit processing to only the necessary data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Retain the data for the least amount of time possible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Incorporate data protection into the processing activities</a:t>
            </a:r>
          </a:p>
        </p:txBody>
      </p:sp>
      <p:pic>
        <p:nvPicPr>
          <p:cNvPr id="4" name="Picture 3" descr="End of EU-US Safe Harbour privacy deal spells trouble for tech gian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81" y="2104855"/>
            <a:ext cx="3953419" cy="26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27455</TotalTime>
  <Words>793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General Data Protection Regulation (GDPR)</vt:lpstr>
      <vt:lpstr>What is GDPR?</vt:lpstr>
      <vt:lpstr>To Whom Does GDPR Apply?</vt:lpstr>
      <vt:lpstr>Who Are Controllers and Processors?</vt:lpstr>
      <vt:lpstr>What is Data Processing?</vt:lpstr>
      <vt:lpstr>What is Needed to Process Data?</vt:lpstr>
      <vt:lpstr>What Elements of Consent are Needed?</vt:lpstr>
      <vt:lpstr>What is Needed for Legally Effective Consent?</vt:lpstr>
      <vt:lpstr>I Got Consent! Now What?</vt:lpstr>
      <vt:lpstr>What About Secondary Research?</vt:lpstr>
      <vt:lpstr>What Are the Subject’s Rights Under GDPR?</vt:lpstr>
      <vt:lpstr>I’m a U.S. Researcher, Does This Rule Apply?</vt:lpstr>
      <vt:lpstr>How Can I Remain Compliant?</vt:lpstr>
      <vt:lpstr>What Happens if I Don’t Follow GDPR?</vt:lpstr>
      <vt:lpstr>PowerPoint Presentation</vt:lpstr>
    </vt:vector>
  </TitlesOfParts>
  <Company>UCDavis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 Cheline</dc:creator>
  <cp:lastModifiedBy>Nicole T Walters</cp:lastModifiedBy>
  <cp:revision>65</cp:revision>
  <dcterms:created xsi:type="dcterms:W3CDTF">2016-03-30T15:43:50Z</dcterms:created>
  <dcterms:modified xsi:type="dcterms:W3CDTF">2019-04-11T22:06:05Z</dcterms:modified>
</cp:coreProperties>
</file>